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5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6.xml" ContentType="application/vnd.openxmlformats-officedocument.presentationml.notesSlide+xml"/>
  <Override PartName="/ppt/tags/tag35.xml" ContentType="application/vnd.openxmlformats-officedocument.presentationml.tags+xml"/>
  <Override PartName="/ppt/notesSlides/notesSlide1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2" r:id="rId2"/>
    <p:sldId id="299" r:id="rId3"/>
    <p:sldId id="300" r:id="rId4"/>
    <p:sldId id="311" r:id="rId5"/>
    <p:sldId id="313" r:id="rId6"/>
    <p:sldId id="309" r:id="rId7"/>
    <p:sldId id="302" r:id="rId8"/>
    <p:sldId id="310" r:id="rId9"/>
    <p:sldId id="303" r:id="rId10"/>
    <p:sldId id="314" r:id="rId11"/>
    <p:sldId id="315" r:id="rId12"/>
    <p:sldId id="316" r:id="rId13"/>
    <p:sldId id="304" r:id="rId14"/>
    <p:sldId id="317" r:id="rId15"/>
    <p:sldId id="318" r:id="rId16"/>
    <p:sldId id="319" r:id="rId17"/>
    <p:sldId id="306" r:id="rId18"/>
    <p:sldId id="305" r:id="rId19"/>
    <p:sldId id="258" r:id="rId20"/>
    <p:sldId id="312" r:id="rId21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372"/>
      </p:cViewPr>
      <p:guideLst>
        <p:guide orient="horz" pos="1986"/>
        <p:guide pos="39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620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978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13.png"/><Relationship Id="rId5" Type="http://schemas.openxmlformats.org/officeDocument/2006/relationships/image" Target="../media/image12.GIF"/><Relationship Id="rId4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6.wmf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94335" y="2122805"/>
            <a:ext cx="11468100" cy="15684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9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坐标方法的简单应用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131075" name="表格 131074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3189288" y="1124306"/>
          <a:ext cx="5000625" cy="2930525"/>
        </p:xfrm>
        <a:graphic>
          <a:graphicData uri="http://schemas.openxmlformats.org/drawingml/2006/table">
            <a:tbl>
              <a:tblPr/>
              <a:tblGrid>
                <a:gridCol w="463550"/>
                <a:gridCol w="552450"/>
                <a:gridCol w="513080"/>
                <a:gridCol w="528320"/>
                <a:gridCol w="490538"/>
                <a:gridCol w="482600"/>
                <a:gridCol w="484187"/>
                <a:gridCol w="501650"/>
                <a:gridCol w="498475"/>
                <a:gridCol w="485775"/>
              </a:tblGrid>
              <a:tr h="479425"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2"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17" name="文本框 131273"/>
          <p:cNvSpPr txBox="1">
            <a:spLocks noChangeArrowheads="1"/>
          </p:cNvSpPr>
          <p:nvPr/>
        </p:nvSpPr>
        <p:spPr bwMode="auto">
          <a:xfrm>
            <a:off x="3421063" y="1628348"/>
            <a:ext cx="5903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</a:rPr>
              <a:t>-4-  3   -2    -1         1    2    3    4    5   x</a:t>
            </a:r>
          </a:p>
        </p:txBody>
      </p:sp>
      <p:sp>
        <p:nvSpPr>
          <p:cNvPr id="14418" name="直接连接符 131274"/>
          <p:cNvSpPr>
            <a:spLocks noChangeShapeType="1"/>
          </p:cNvSpPr>
          <p:nvPr/>
        </p:nvSpPr>
        <p:spPr bwMode="auto">
          <a:xfrm>
            <a:off x="2484438" y="1626760"/>
            <a:ext cx="6408737" cy="15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19" name="直接连接符 131275"/>
          <p:cNvSpPr>
            <a:spLocks noChangeShapeType="1"/>
          </p:cNvSpPr>
          <p:nvPr/>
        </p:nvSpPr>
        <p:spPr bwMode="auto">
          <a:xfrm flipV="1">
            <a:off x="5724525" y="765306"/>
            <a:ext cx="0" cy="36718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20" name="文本框 131276"/>
          <p:cNvSpPr txBox="1">
            <a:spLocks noChangeArrowheads="1"/>
          </p:cNvSpPr>
          <p:nvPr/>
        </p:nvSpPr>
        <p:spPr bwMode="auto">
          <a:xfrm>
            <a:off x="5724525" y="620844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4421" name="文本框 131277"/>
          <p:cNvSpPr txBox="1">
            <a:spLocks noChangeArrowheads="1"/>
          </p:cNvSpPr>
          <p:nvPr/>
        </p:nvSpPr>
        <p:spPr bwMode="auto">
          <a:xfrm>
            <a:off x="5437188" y="1484336"/>
            <a:ext cx="2873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4422" name="文本框 131278"/>
          <p:cNvSpPr txBox="1">
            <a:spLocks noChangeArrowheads="1"/>
          </p:cNvSpPr>
          <p:nvPr/>
        </p:nvSpPr>
        <p:spPr bwMode="auto">
          <a:xfrm>
            <a:off x="5724525" y="1197106"/>
            <a:ext cx="287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423" name="文本框 131279"/>
          <p:cNvSpPr txBox="1">
            <a:spLocks noChangeArrowheads="1"/>
          </p:cNvSpPr>
          <p:nvPr/>
        </p:nvSpPr>
        <p:spPr bwMode="auto">
          <a:xfrm>
            <a:off x="5724525" y="1917723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-1</a:t>
            </a:r>
          </a:p>
        </p:txBody>
      </p:sp>
      <p:sp>
        <p:nvSpPr>
          <p:cNvPr id="14424" name="文本框 131280"/>
          <p:cNvSpPr txBox="1">
            <a:spLocks noChangeArrowheads="1"/>
          </p:cNvSpPr>
          <p:nvPr/>
        </p:nvSpPr>
        <p:spPr bwMode="auto">
          <a:xfrm>
            <a:off x="5724525" y="2466998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-2</a:t>
            </a:r>
          </a:p>
        </p:txBody>
      </p:sp>
      <p:sp>
        <p:nvSpPr>
          <p:cNvPr id="14425" name="文本框 131281"/>
          <p:cNvSpPr txBox="1">
            <a:spLocks noChangeArrowheads="1"/>
          </p:cNvSpPr>
          <p:nvPr/>
        </p:nvSpPr>
        <p:spPr bwMode="auto">
          <a:xfrm>
            <a:off x="5724525" y="2971823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-3</a:t>
            </a:r>
          </a:p>
        </p:txBody>
      </p:sp>
      <p:sp>
        <p:nvSpPr>
          <p:cNvPr id="14426" name="文本框 131282"/>
          <p:cNvSpPr txBox="1">
            <a:spLocks noChangeArrowheads="1"/>
          </p:cNvSpPr>
          <p:nvPr/>
        </p:nvSpPr>
        <p:spPr bwMode="auto">
          <a:xfrm>
            <a:off x="5724525" y="3620660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-4</a:t>
            </a:r>
          </a:p>
        </p:txBody>
      </p:sp>
      <p:sp>
        <p:nvSpPr>
          <p:cNvPr id="14427" name="文本框 131284"/>
          <p:cNvSpPr txBox="1">
            <a:spLocks noChangeArrowheads="1"/>
          </p:cNvSpPr>
          <p:nvPr/>
        </p:nvSpPr>
        <p:spPr bwMode="auto">
          <a:xfrm>
            <a:off x="2906713" y="4506121"/>
            <a:ext cx="1704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A(3,-2)</a:t>
            </a:r>
          </a:p>
        </p:txBody>
      </p:sp>
      <p:sp>
        <p:nvSpPr>
          <p:cNvPr id="14428" name="直接连接符 131285"/>
          <p:cNvSpPr>
            <a:spLocks noChangeShapeType="1"/>
          </p:cNvSpPr>
          <p:nvPr/>
        </p:nvSpPr>
        <p:spPr bwMode="auto">
          <a:xfrm>
            <a:off x="4419600" y="4937921"/>
            <a:ext cx="3168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29" name="文本框 131286"/>
          <p:cNvSpPr txBox="1">
            <a:spLocks noChangeArrowheads="1"/>
          </p:cNvSpPr>
          <p:nvPr/>
        </p:nvSpPr>
        <p:spPr bwMode="auto">
          <a:xfrm>
            <a:off x="4419600" y="4433096"/>
            <a:ext cx="2882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向左平移5个单位</a:t>
            </a:r>
          </a:p>
        </p:txBody>
      </p:sp>
      <p:sp>
        <p:nvSpPr>
          <p:cNvPr id="14430" name="文本框 131287"/>
          <p:cNvSpPr txBox="1">
            <a:spLocks noChangeArrowheads="1"/>
          </p:cNvSpPr>
          <p:nvPr/>
        </p:nvSpPr>
        <p:spPr bwMode="auto">
          <a:xfrm>
            <a:off x="7732713" y="4506121"/>
            <a:ext cx="5032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</a:p>
        </p:txBody>
      </p:sp>
      <p:sp>
        <p:nvSpPr>
          <p:cNvPr id="14431" name="文本框 131292"/>
          <p:cNvSpPr txBox="1">
            <a:spLocks noChangeArrowheads="1"/>
          </p:cNvSpPr>
          <p:nvPr/>
        </p:nvSpPr>
        <p:spPr bwMode="auto">
          <a:xfrm>
            <a:off x="2928938" y="5153821"/>
            <a:ext cx="1704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A(3,-2)</a:t>
            </a:r>
          </a:p>
        </p:txBody>
      </p:sp>
      <p:sp>
        <p:nvSpPr>
          <p:cNvPr id="14432" name="文本框 131293"/>
          <p:cNvSpPr txBox="1">
            <a:spLocks noChangeArrowheads="1"/>
          </p:cNvSpPr>
          <p:nvPr/>
        </p:nvSpPr>
        <p:spPr bwMode="auto">
          <a:xfrm>
            <a:off x="4419600" y="5082383"/>
            <a:ext cx="28829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向左平移7个单位</a:t>
            </a:r>
          </a:p>
        </p:txBody>
      </p:sp>
      <p:sp>
        <p:nvSpPr>
          <p:cNvPr id="14433" name="直接连接符 131294"/>
          <p:cNvSpPr>
            <a:spLocks noChangeShapeType="1"/>
          </p:cNvSpPr>
          <p:nvPr/>
        </p:nvSpPr>
        <p:spPr bwMode="auto">
          <a:xfrm>
            <a:off x="4491038" y="5588678"/>
            <a:ext cx="3168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34" name="文本框 131295"/>
          <p:cNvSpPr txBox="1">
            <a:spLocks noChangeArrowheads="1"/>
          </p:cNvSpPr>
          <p:nvPr/>
        </p:nvSpPr>
        <p:spPr bwMode="auto">
          <a:xfrm>
            <a:off x="7732713" y="5225258"/>
            <a:ext cx="5032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</a:p>
        </p:txBody>
      </p:sp>
      <p:pic>
        <p:nvPicPr>
          <p:cNvPr id="26" name="内容占位符 13026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6932613" y="2180444"/>
            <a:ext cx="677510" cy="528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文本框 26"/>
          <p:cNvSpPr txBox="1"/>
          <p:nvPr/>
        </p:nvSpPr>
        <p:spPr>
          <a:xfrm>
            <a:off x="6417469" y="2708438"/>
            <a:ext cx="23764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A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（</a:t>
            </a:r>
            <a:r>
              <a:rPr lang="en-US" altLang="zh-CN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3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，</a:t>
            </a:r>
            <a:r>
              <a:rPr lang="en-US" altLang="zh-CN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-2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）</a:t>
            </a:r>
            <a:endParaRPr lang="zh-CN" altLang="en-US" sz="24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8" name="矩形 130280"/>
          <p:cNvSpPr>
            <a:spLocks noChangeArrowheads="1"/>
          </p:cNvSpPr>
          <p:nvPr/>
        </p:nvSpPr>
        <p:spPr bwMode="auto">
          <a:xfrm>
            <a:off x="7048951" y="2483850"/>
            <a:ext cx="350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29" name="矩形 130280"/>
          <p:cNvSpPr>
            <a:spLocks noChangeArrowheads="1"/>
          </p:cNvSpPr>
          <p:nvPr/>
        </p:nvSpPr>
        <p:spPr bwMode="auto">
          <a:xfrm>
            <a:off x="4552499" y="2466998"/>
            <a:ext cx="350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30" name="矩形 130280"/>
          <p:cNvSpPr>
            <a:spLocks noChangeArrowheads="1"/>
          </p:cNvSpPr>
          <p:nvPr/>
        </p:nvSpPr>
        <p:spPr bwMode="auto">
          <a:xfrm>
            <a:off x="3474965" y="2464618"/>
            <a:ext cx="350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553755" y="2694010"/>
            <a:ext cx="5222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B</a:t>
            </a:r>
            <a:endParaRPr lang="en-US" altLang="zh-CN" sz="28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473665" y="2709081"/>
            <a:ext cx="5222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C</a:t>
            </a:r>
            <a:endParaRPr lang="en-US" altLang="zh-CN" sz="28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grpSp>
        <p:nvGrpSpPr>
          <p:cNvPr id="38" name="组合 37"/>
          <p:cNvGrpSpPr/>
          <p:nvPr/>
        </p:nvGrpSpPr>
        <p:grpSpPr bwMode="auto">
          <a:xfrm>
            <a:off x="2907077" y="5718424"/>
            <a:ext cx="4681537" cy="1022350"/>
            <a:chOff x="0" y="0"/>
            <a:chExt cx="7371" cy="1610"/>
          </a:xfrm>
        </p:grpSpPr>
        <p:sp>
          <p:nvSpPr>
            <p:cNvPr id="39" name="文本框 133347"/>
            <p:cNvSpPr txBox="1">
              <a:spLocks noChangeArrowheads="1"/>
            </p:cNvSpPr>
            <p:nvPr/>
          </p:nvSpPr>
          <p:spPr bwMode="auto">
            <a:xfrm>
              <a:off x="0" y="245"/>
              <a:ext cx="2685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dirty="0">
                  <a:latin typeface="黑体" panose="02010609060101010101" pitchFamily="2" charset="-122"/>
                  <a:ea typeface="黑体" panose="02010609060101010101" pitchFamily="2" charset="-122"/>
                </a:rPr>
                <a:t>A(3,</a:t>
              </a:r>
              <a:r>
                <a:rPr lang="en-US" altLang="zh-CN" sz="3200" dirty="0">
                  <a:latin typeface="黑体" panose="02010609060101010101" pitchFamily="2" charset="-122"/>
                  <a:ea typeface="黑体" panose="02010609060101010101" pitchFamily="2" charset="-122"/>
                </a:rPr>
                <a:t>-2</a:t>
              </a:r>
              <a:r>
                <a:rPr lang="zh-CN" altLang="en-US" sz="3200" dirty="0">
                  <a:latin typeface="黑体" panose="02010609060101010101" pitchFamily="2" charset="-122"/>
                  <a:ea typeface="黑体" panose="02010609060101010101" pitchFamily="2" charset="-122"/>
                </a:rPr>
                <a:t>)</a:t>
              </a:r>
            </a:p>
          </p:txBody>
        </p:sp>
        <p:sp>
          <p:nvSpPr>
            <p:cNvPr id="40" name="文本框 133348"/>
            <p:cNvSpPr txBox="1">
              <a:spLocks noChangeArrowheads="1"/>
            </p:cNvSpPr>
            <p:nvPr/>
          </p:nvSpPr>
          <p:spPr bwMode="auto">
            <a:xfrm>
              <a:off x="2375" y="0"/>
              <a:ext cx="4542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dirty="0">
                  <a:latin typeface="黑体" panose="02010609060101010101" pitchFamily="2" charset="-122"/>
                  <a:ea typeface="黑体" panose="02010609060101010101" pitchFamily="2" charset="-122"/>
                </a:rPr>
                <a:t>向左平移</a:t>
              </a:r>
              <a:r>
                <a:rPr lang="en-US" altLang="zh-CN" sz="2800" dirty="0">
                  <a:latin typeface="黑体" panose="02010609060101010101" pitchFamily="2" charset="-122"/>
                  <a:ea typeface="黑体" panose="02010609060101010101" pitchFamily="2" charset="-122"/>
                </a:rPr>
                <a:t>a</a:t>
              </a:r>
              <a:r>
                <a:rPr lang="zh-CN" altLang="en-US" sz="2800" dirty="0">
                  <a:latin typeface="黑体" panose="02010609060101010101" pitchFamily="2" charset="-122"/>
                  <a:ea typeface="黑体" panose="02010609060101010101" pitchFamily="2" charset="-122"/>
                </a:rPr>
                <a:t>个单位</a:t>
              </a:r>
            </a:p>
          </p:txBody>
        </p:sp>
        <p:sp>
          <p:nvSpPr>
            <p:cNvPr id="41" name="直接连接符 133349"/>
            <p:cNvSpPr>
              <a:spLocks noChangeShapeType="1"/>
            </p:cNvSpPr>
            <p:nvPr/>
          </p:nvSpPr>
          <p:spPr bwMode="auto">
            <a:xfrm>
              <a:off x="2381" y="816"/>
              <a:ext cx="499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文本框 133350"/>
            <p:cNvSpPr txBox="1">
              <a:spLocks noChangeArrowheads="1"/>
            </p:cNvSpPr>
            <p:nvPr/>
          </p:nvSpPr>
          <p:spPr bwMode="auto">
            <a:xfrm>
              <a:off x="3742" y="698"/>
              <a:ext cx="2685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dirty="0">
                  <a:latin typeface="黑体" panose="02010609060101010101" pitchFamily="2" charset="-122"/>
                  <a:ea typeface="黑体" panose="02010609060101010101" pitchFamily="2" charset="-122"/>
                </a:rPr>
                <a:t>a &gt;0</a:t>
              </a:r>
            </a:p>
          </p:txBody>
        </p:sp>
      </p:grp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8019503" y="4505198"/>
            <a:ext cx="170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en-US" altLang="zh-CN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-2,-2</a:t>
            </a:r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8042672" y="5225258"/>
            <a:ext cx="170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en-US" altLang="zh-CN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-4,-2</a:t>
            </a:r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</a:p>
        </p:txBody>
      </p: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7898660" y="5873312"/>
            <a:ext cx="170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en-US" altLang="zh-CN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3-a,-2</a:t>
            </a:r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</a:p>
        </p:txBody>
      </p:sp>
      <p:pic>
        <p:nvPicPr>
          <p:cNvPr id="46" name="内容占位符 13026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6914648" y="2130132"/>
            <a:ext cx="677510" cy="528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" name="内容占位符 13026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4388948" y="2115629"/>
            <a:ext cx="677510" cy="528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" name="内容占位符 13026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3318442" y="2107795"/>
            <a:ext cx="677510" cy="528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4746170" y="-431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58 -0.004537 L -0.208594 -0.007315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218 -0.004999 L -0.299374 -0.004443 " pathEditMode="relative" rAng="0" ptsTypes="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27" grpId="0"/>
      <p:bldP spid="14428" grpId="0" bldLvl="0" animBg="1"/>
      <p:bldP spid="14429" grpId="0"/>
      <p:bldP spid="14430" grpId="0"/>
      <p:bldP spid="14431" grpId="0"/>
      <p:bldP spid="14432" grpId="0"/>
      <p:bldP spid="14433" grpId="0" bldLvl="0" animBg="1"/>
      <p:bldP spid="14434" grpId="0"/>
      <p:bldP spid="29" grpId="0"/>
      <p:bldP spid="30" grpId="0"/>
      <p:bldP spid="33" grpId="0" bldLvl="0"/>
      <p:bldP spid="34" grpId="0" bldLvl="0"/>
      <p:bldP spid="43" grpId="0" bldLvl="0"/>
      <p:bldP spid="44" grpId="0" bldLvl="0"/>
      <p:bldP spid="44" grpId="1"/>
      <p:bldP spid="4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2642" name="文本框 112641"/>
          <p:cNvSpPr txBox="1"/>
          <p:nvPr/>
        </p:nvSpPr>
        <p:spPr>
          <a:xfrm>
            <a:off x="395288" y="2060929"/>
            <a:ext cx="34559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(1)</a:t>
            </a: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左、右平移：</a:t>
            </a:r>
            <a:endParaRPr lang="zh-CN" altLang="en-US" sz="3200" b="1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12643" name="组合 112642"/>
          <p:cNvGrpSpPr/>
          <p:nvPr/>
        </p:nvGrpSpPr>
        <p:grpSpPr bwMode="auto">
          <a:xfrm>
            <a:off x="4500563" y="2922021"/>
            <a:ext cx="4706937" cy="579438"/>
            <a:chOff x="2245" y="1160"/>
            <a:chExt cx="2965" cy="365"/>
          </a:xfrm>
        </p:grpSpPr>
        <p:sp>
          <p:nvSpPr>
            <p:cNvPr id="112644" name="矩形 112643"/>
            <p:cNvSpPr/>
            <p:nvPr/>
          </p:nvSpPr>
          <p:spPr>
            <a:xfrm>
              <a:off x="2245" y="1160"/>
              <a:ext cx="296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向右平移</a:t>
              </a:r>
              <a:r>
                <a:rPr lang="en-US" altLang="zh-CN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a</a:t>
              </a:r>
              <a:r>
                <a:rPr lang="zh-CN" altLang="en-US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个单位</a:t>
              </a:r>
              <a:r>
                <a:rPr lang="en-US" altLang="zh-CN" sz="3200" noProof="1"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(       )</a:t>
              </a:r>
              <a:endParaRPr lang="en-US" altLang="zh-CN" sz="3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364" name="直接连接符 112644"/>
            <p:cNvSpPr>
              <a:spLocks noChangeShapeType="1"/>
            </p:cNvSpPr>
            <p:nvPr/>
          </p:nvSpPr>
          <p:spPr bwMode="auto">
            <a:xfrm>
              <a:off x="2290" y="1525"/>
              <a:ext cx="167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647" name="文本框 112646"/>
          <p:cNvSpPr txBox="1"/>
          <p:nvPr/>
        </p:nvSpPr>
        <p:spPr>
          <a:xfrm>
            <a:off x="468313" y="2921568"/>
            <a:ext cx="46799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原图形上的点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(x,y) 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，　　　　　　　　　　</a:t>
            </a:r>
            <a:endParaRPr lang="zh-CN" altLang="en-US" sz="3200" noProof="1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12648" name="组合 112647"/>
          <p:cNvGrpSpPr/>
          <p:nvPr/>
        </p:nvGrpSpPr>
        <p:grpSpPr bwMode="auto">
          <a:xfrm>
            <a:off x="4500563" y="3542635"/>
            <a:ext cx="4706937" cy="606425"/>
            <a:chOff x="2245" y="1052"/>
            <a:chExt cx="2965" cy="382"/>
          </a:xfrm>
        </p:grpSpPr>
        <p:sp>
          <p:nvSpPr>
            <p:cNvPr id="112649" name="矩形 112648"/>
            <p:cNvSpPr/>
            <p:nvPr/>
          </p:nvSpPr>
          <p:spPr>
            <a:xfrm>
              <a:off x="2245" y="1052"/>
              <a:ext cx="296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向左平移</a:t>
              </a:r>
              <a:r>
                <a:rPr lang="en-US" altLang="zh-CN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a</a:t>
              </a:r>
              <a:r>
                <a:rPr lang="zh-CN" altLang="en-US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个单位</a:t>
              </a:r>
              <a:r>
                <a:rPr lang="en-US" altLang="zh-CN" sz="3200" noProof="1"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(       )</a:t>
              </a:r>
              <a:endParaRPr lang="en-US" altLang="zh-CN" sz="3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368" name="直接连接符 112649"/>
            <p:cNvSpPr>
              <a:spLocks noChangeShapeType="1"/>
            </p:cNvSpPr>
            <p:nvPr/>
          </p:nvSpPr>
          <p:spPr bwMode="auto">
            <a:xfrm>
              <a:off x="2290" y="1434"/>
              <a:ext cx="167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651" name="文本框 112650"/>
          <p:cNvSpPr txBox="1"/>
          <p:nvPr/>
        </p:nvSpPr>
        <p:spPr>
          <a:xfrm>
            <a:off x="468313" y="3713634"/>
            <a:ext cx="525621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原图形上的点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(x,y) 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，　　　　　　　　　　</a:t>
            </a:r>
            <a:endParaRPr lang="zh-CN" altLang="en-US" sz="3200" noProof="1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52" name="矩形 112651"/>
          <p:cNvSpPr>
            <a:spLocks noChangeArrowheads="1"/>
          </p:cNvSpPr>
          <p:nvPr/>
        </p:nvSpPr>
        <p:spPr bwMode="auto">
          <a:xfrm>
            <a:off x="7524246" y="2921569"/>
            <a:ext cx="12080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x+a,y</a:t>
            </a:r>
            <a:endParaRPr lang="en-US" altLang="zh-CN" sz="32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53" name="矩形 112652"/>
          <p:cNvSpPr>
            <a:spLocks noChangeArrowheads="1"/>
          </p:cNvSpPr>
          <p:nvPr/>
        </p:nvSpPr>
        <p:spPr bwMode="auto">
          <a:xfrm>
            <a:off x="7496175" y="3501006"/>
            <a:ext cx="12080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x-</a:t>
            </a:r>
            <a:r>
              <a:rPr lang="en-US" altLang="zh-CN" sz="3200" dirty="0" err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a,y</a:t>
            </a:r>
            <a:endParaRPr lang="en-US" altLang="zh-CN" sz="32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64" name="矩形 112663"/>
          <p:cNvSpPr/>
          <p:nvPr/>
        </p:nvSpPr>
        <p:spPr>
          <a:xfrm>
            <a:off x="322580" y="977265"/>
            <a:ext cx="98691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algn="l"/>
            <a:r>
              <a:rPr lang="zh-CN" altLang="en-US" sz="3600" b="1" noProof="1">
                <a:solidFill>
                  <a:srgbClr val="FF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  <a:ea typeface="+mn-ea"/>
                <a:cs typeface="+mn-ea"/>
              </a:rPr>
              <a:t>总结规律</a:t>
            </a:r>
            <a:r>
              <a:rPr lang="en-US" altLang="zh-CN" sz="3600" b="1" noProof="1">
                <a:solidFill>
                  <a:srgbClr val="FF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  <a:ea typeface="+mn-ea"/>
                <a:cs typeface="+mn-ea"/>
              </a:rPr>
              <a:t>:</a:t>
            </a:r>
            <a:r>
              <a:rPr lang="zh-CN" altLang="en-US" sz="3600" b="1" noProof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  <a:ea typeface="+mn-ea"/>
                <a:cs typeface="+mn-ea"/>
              </a:rPr>
              <a:t>图形平移与点的坐标变化间的关系</a:t>
            </a:r>
            <a:endParaRPr lang="zh-CN" altLang="en-US" sz="3600" b="1" noProof="1">
              <a:solidFill>
                <a:schemeClr val="accent1">
                  <a:lumMod val="75000"/>
                </a:schemeClr>
              </a:solidFill>
              <a:effectLst>
                <a:outerShdw blurRad="38100" dist="38100" dir="2700000">
                  <a:srgbClr val="C0C0C0"/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12665" name="文本框 112664"/>
          <p:cNvSpPr txBox="1">
            <a:spLocks noChangeArrowheads="1"/>
          </p:cNvSpPr>
          <p:nvPr/>
        </p:nvSpPr>
        <p:spPr bwMode="auto">
          <a:xfrm>
            <a:off x="468313" y="4710038"/>
            <a:ext cx="8135937" cy="519112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左右平移，纵坐标不变，横坐标变化</a:t>
            </a:r>
            <a:r>
              <a:rPr lang="zh-CN" altLang="en-US" sz="280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（左减右加）</a:t>
            </a:r>
          </a:p>
        </p:txBody>
      </p:sp>
      <p:sp>
        <p:nvSpPr>
          <p:cNvPr id="7" name="矩形 6"/>
          <p:cNvSpPr/>
          <p:nvPr/>
        </p:nvSpPr>
        <p:spPr>
          <a:xfrm>
            <a:off x="4746170" y="-431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  <p:bldP spid="112647" grpId="0"/>
      <p:bldP spid="112651" grpId="0"/>
      <p:bldP spid="112652" grpId="0"/>
      <p:bldP spid="112653" grpId="0"/>
      <p:bldP spid="11266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实际应用</a:t>
            </a:r>
          </a:p>
        </p:txBody>
      </p:sp>
      <p:sp>
        <p:nvSpPr>
          <p:cNvPr id="16385" name="文本框 151553"/>
          <p:cNvSpPr txBox="1">
            <a:spLocks noChangeArrowheads="1"/>
          </p:cNvSpPr>
          <p:nvPr/>
        </p:nvSpPr>
        <p:spPr bwMode="auto">
          <a:xfrm>
            <a:off x="848360" y="1191895"/>
            <a:ext cx="10784205" cy="524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1.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将点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（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1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，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2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）向右平移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2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,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得到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A'  ,  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则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A'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______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。</a:t>
            </a:r>
            <a:endParaRPr lang="en-US" altLang="zh-CN" sz="3600" dirty="0">
              <a:solidFill>
                <a:srgbClr val="0C0700"/>
              </a:solidFill>
              <a:latin typeface="+mn-ea"/>
              <a:cs typeface="+mn-ea"/>
            </a:endParaRPr>
          </a:p>
          <a:p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2.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将点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（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3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，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1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）向右平移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3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,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得到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A’ ,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则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A’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______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。</a:t>
            </a:r>
            <a:endParaRPr lang="en-US" altLang="zh-CN" sz="3600" dirty="0">
              <a:solidFill>
                <a:srgbClr val="0C0700"/>
              </a:solidFill>
              <a:latin typeface="+mn-ea"/>
              <a:cs typeface="+mn-ea"/>
            </a:endParaRPr>
          </a:p>
          <a:p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3.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将点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（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3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，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-2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）向左平移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4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,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得到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A’,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则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A’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______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。</a:t>
            </a:r>
            <a:endParaRPr lang="en-US" altLang="zh-CN" sz="3600" dirty="0">
              <a:solidFill>
                <a:srgbClr val="0C0700"/>
              </a:solidFill>
              <a:latin typeface="+mn-ea"/>
              <a:cs typeface="+mn-ea"/>
            </a:endParaRPr>
          </a:p>
          <a:p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4.</a:t>
            </a:r>
            <a:r>
              <a:rPr lang="zh-CN" altLang="en-US" sz="3600" dirty="0">
                <a:latin typeface="+mn-ea"/>
                <a:cs typeface="+mn-ea"/>
              </a:rPr>
              <a:t>将点</a:t>
            </a:r>
            <a:r>
              <a:rPr lang="en-US" altLang="zh-CN" sz="3600" dirty="0">
                <a:latin typeface="+mn-ea"/>
                <a:cs typeface="+mn-ea"/>
              </a:rPr>
              <a:t>A</a:t>
            </a:r>
            <a:r>
              <a:rPr lang="zh-CN" altLang="en-US" sz="3600" dirty="0">
                <a:latin typeface="+mn-ea"/>
                <a:cs typeface="+mn-ea"/>
              </a:rPr>
              <a:t>（</a:t>
            </a:r>
            <a:r>
              <a:rPr lang="en-US" altLang="zh-CN" sz="3600" dirty="0">
                <a:latin typeface="+mn-ea"/>
                <a:cs typeface="+mn-ea"/>
              </a:rPr>
              <a:t>0</a:t>
            </a:r>
            <a:r>
              <a:rPr lang="zh-CN" altLang="en-US" sz="3600" dirty="0">
                <a:latin typeface="+mn-ea"/>
                <a:cs typeface="+mn-ea"/>
              </a:rPr>
              <a:t>，</a:t>
            </a:r>
            <a:r>
              <a:rPr lang="en-US" altLang="zh-CN" sz="3600" dirty="0">
                <a:latin typeface="+mn-ea"/>
                <a:cs typeface="+mn-ea"/>
              </a:rPr>
              <a:t>-2</a:t>
            </a:r>
            <a:r>
              <a:rPr lang="zh-CN" altLang="en-US" sz="3600" dirty="0">
                <a:latin typeface="+mn-ea"/>
                <a:cs typeface="+mn-ea"/>
              </a:rPr>
              <a:t>）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向左平移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2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,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得到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A’,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则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A’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 dirty="0">
                <a:solidFill>
                  <a:srgbClr val="0C0700"/>
                </a:solidFill>
                <a:latin typeface="+mn-ea"/>
                <a:cs typeface="+mn-ea"/>
              </a:rPr>
              <a:t>______</a:t>
            </a:r>
            <a:r>
              <a:rPr lang="zh-CN" altLang="en-US" sz="3600" dirty="0">
                <a:solidFill>
                  <a:srgbClr val="0C0700"/>
                </a:solidFill>
                <a:latin typeface="+mn-ea"/>
                <a:cs typeface="+mn-ea"/>
              </a:rPr>
              <a:t>。</a:t>
            </a:r>
            <a:endParaRPr lang="en-US" altLang="zh-CN" sz="3600" dirty="0">
              <a:solidFill>
                <a:srgbClr val="0C0700"/>
              </a:solidFill>
              <a:latin typeface="+mn-ea"/>
              <a:cs typeface="+mn-ea"/>
            </a:endParaRPr>
          </a:p>
          <a:p>
            <a:endParaRPr lang="en-US" altLang="zh-CN" sz="3600" baseline="30000" dirty="0">
              <a:solidFill>
                <a:srgbClr val="0C0700"/>
              </a:solidFill>
              <a:latin typeface="+mn-ea"/>
              <a:cs typeface="+mn-ea"/>
            </a:endParaRPr>
          </a:p>
          <a:p>
            <a:endParaRPr lang="en-US" altLang="zh-CN" sz="3600" baseline="30000" dirty="0">
              <a:solidFill>
                <a:srgbClr val="0C0700"/>
              </a:solidFill>
              <a:latin typeface="+mn-ea"/>
              <a:cs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206750" y="1695450"/>
            <a:ext cx="14382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DE0663"/>
                </a:solidFill>
                <a:latin typeface="Verdana" panose="020B0604030504040204" pitchFamily="34" charset="0"/>
              </a:rPr>
              <a:t>(3,2)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45510" y="2790508"/>
            <a:ext cx="14605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DE0663"/>
                </a:solidFill>
                <a:latin typeface="Verdana" panose="020B0604030504040204" pitchFamily="34" charset="0"/>
              </a:rPr>
              <a:t>(6,1)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305493" y="3891598"/>
            <a:ext cx="17399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DE0663"/>
                </a:solidFill>
                <a:latin typeface="Verdana" panose="020B0604030504040204" pitchFamily="34" charset="0"/>
              </a:rPr>
              <a:t>(-1,-2)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445193" y="5015230"/>
            <a:ext cx="17399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DE0663"/>
                </a:solidFill>
                <a:latin typeface="Verdana" panose="020B0604030504040204" pitchFamily="34" charset="0"/>
              </a:rPr>
              <a:t>(-2,-2)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2098" name="内容占位符 132097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419" y="3528547"/>
            <a:ext cx="714375" cy="476250"/>
          </a:xfrm>
          <a:prstGeom prst="rect">
            <a:avLst/>
          </a:prstGeom>
        </p:spPr>
      </p:pic>
      <p:graphicFrame>
        <p:nvGraphicFramePr>
          <p:cNvPr id="132099" name="表格 132098"/>
          <p:cNvGraphicFramePr>
            <a:graphicFrameLocks noGrp="1"/>
          </p:cNvGraphicFramePr>
          <p:nvPr/>
        </p:nvGraphicFramePr>
        <p:xfrm>
          <a:off x="3634105" y="1435418"/>
          <a:ext cx="5000625" cy="2928938"/>
        </p:xfrm>
        <a:graphic>
          <a:graphicData uri="http://schemas.openxmlformats.org/drawingml/2006/table">
            <a:tbl>
              <a:tblPr/>
              <a:tblGrid>
                <a:gridCol w="463550"/>
                <a:gridCol w="520700"/>
                <a:gridCol w="544513"/>
                <a:gridCol w="528637"/>
                <a:gridCol w="490538"/>
                <a:gridCol w="482600"/>
                <a:gridCol w="484187"/>
                <a:gridCol w="527050"/>
                <a:gridCol w="473075"/>
                <a:gridCol w="485775"/>
              </a:tblGrid>
              <a:tr h="4794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2296" name="内容占位符 132295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42518" y="3502343"/>
            <a:ext cx="763587" cy="530225"/>
          </a:xfrm>
          <a:prstGeom prst="rect">
            <a:avLst/>
          </a:prstGeom>
        </p:spPr>
      </p:pic>
      <p:pic>
        <p:nvPicPr>
          <p:cNvPr id="19555" name="内容占位符 132313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29818" y="3451543"/>
            <a:ext cx="763587" cy="530225"/>
          </a:xfrm>
          <a:prstGeom prst="rect">
            <a:avLst/>
          </a:prstGeom>
        </p:spPr>
      </p:pic>
      <p:sp>
        <p:nvSpPr>
          <p:cNvPr id="19539" name="文本框 132297"/>
          <p:cNvSpPr txBox="1">
            <a:spLocks noChangeArrowheads="1"/>
          </p:cNvSpPr>
          <p:nvPr/>
        </p:nvSpPr>
        <p:spPr bwMode="auto">
          <a:xfrm>
            <a:off x="3851593" y="3403918"/>
            <a:ext cx="5903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</a:rPr>
              <a:t>-4-  3   -2    -1        1     2    3    4    5   x</a:t>
            </a:r>
          </a:p>
        </p:txBody>
      </p:sp>
      <p:sp>
        <p:nvSpPr>
          <p:cNvPr id="19540" name="直接连接符 132298"/>
          <p:cNvSpPr>
            <a:spLocks noChangeShapeType="1"/>
          </p:cNvSpPr>
          <p:nvPr/>
        </p:nvSpPr>
        <p:spPr bwMode="auto">
          <a:xfrm>
            <a:off x="2914968" y="3427730"/>
            <a:ext cx="640873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41" name="直接连接符 132299"/>
          <p:cNvSpPr>
            <a:spLocks noChangeShapeType="1"/>
          </p:cNvSpPr>
          <p:nvPr/>
        </p:nvSpPr>
        <p:spPr bwMode="auto">
          <a:xfrm flipV="1">
            <a:off x="6155055" y="836930"/>
            <a:ext cx="0" cy="36718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42" name="文本框 132300"/>
          <p:cNvSpPr txBox="1">
            <a:spLocks noChangeArrowheads="1"/>
          </p:cNvSpPr>
          <p:nvPr/>
        </p:nvSpPr>
        <p:spPr bwMode="auto">
          <a:xfrm>
            <a:off x="6155055" y="692468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9543" name="文本框 132301"/>
          <p:cNvSpPr txBox="1">
            <a:spLocks noChangeArrowheads="1"/>
          </p:cNvSpPr>
          <p:nvPr/>
        </p:nvSpPr>
        <p:spPr bwMode="auto">
          <a:xfrm>
            <a:off x="5867718" y="3383280"/>
            <a:ext cx="2873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9544" name="文本框 132302"/>
          <p:cNvSpPr txBox="1">
            <a:spLocks noChangeArrowheads="1"/>
          </p:cNvSpPr>
          <p:nvPr/>
        </p:nvSpPr>
        <p:spPr bwMode="auto">
          <a:xfrm>
            <a:off x="6155055" y="1195705"/>
            <a:ext cx="287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9545" name="文本框 132303"/>
          <p:cNvSpPr txBox="1">
            <a:spLocks noChangeArrowheads="1"/>
          </p:cNvSpPr>
          <p:nvPr/>
        </p:nvSpPr>
        <p:spPr bwMode="auto">
          <a:xfrm>
            <a:off x="6155055" y="2205355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</a:p>
        </p:txBody>
      </p:sp>
      <p:sp>
        <p:nvSpPr>
          <p:cNvPr id="19546" name="文本框 132304"/>
          <p:cNvSpPr txBox="1">
            <a:spLocks noChangeArrowheads="1"/>
          </p:cNvSpPr>
          <p:nvPr/>
        </p:nvSpPr>
        <p:spPr bwMode="auto">
          <a:xfrm>
            <a:off x="6155055" y="2827655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</a:p>
        </p:txBody>
      </p:sp>
      <p:sp>
        <p:nvSpPr>
          <p:cNvPr id="19547" name="文本框 132305"/>
          <p:cNvSpPr txBox="1">
            <a:spLocks noChangeArrowheads="1"/>
          </p:cNvSpPr>
          <p:nvPr/>
        </p:nvSpPr>
        <p:spPr bwMode="auto">
          <a:xfrm>
            <a:off x="6155055" y="1700530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</a:p>
        </p:txBody>
      </p:sp>
      <p:sp>
        <p:nvSpPr>
          <p:cNvPr id="19548" name="文本框 132306"/>
          <p:cNvSpPr txBox="1">
            <a:spLocks noChangeArrowheads="1"/>
          </p:cNvSpPr>
          <p:nvPr/>
        </p:nvSpPr>
        <p:spPr bwMode="auto">
          <a:xfrm>
            <a:off x="6155055" y="3764280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-1</a:t>
            </a:r>
          </a:p>
        </p:txBody>
      </p:sp>
      <p:sp>
        <p:nvSpPr>
          <p:cNvPr id="132308" name="文本框 132307"/>
          <p:cNvSpPr txBox="1"/>
          <p:nvPr/>
        </p:nvSpPr>
        <p:spPr>
          <a:xfrm>
            <a:off x="7523480" y="4062730"/>
            <a:ext cx="20161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A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（</a:t>
            </a:r>
            <a:r>
              <a:rPr lang="en-US" altLang="zh-CN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3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，</a:t>
            </a:r>
            <a:r>
              <a:rPr lang="en-US" altLang="zh-CN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-1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）</a:t>
            </a:r>
            <a:endParaRPr lang="zh-CN" altLang="en-US" sz="24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550" name="文本框 132308"/>
          <p:cNvSpPr txBox="1">
            <a:spLocks noChangeArrowheads="1"/>
          </p:cNvSpPr>
          <p:nvPr/>
        </p:nvSpPr>
        <p:spPr bwMode="auto">
          <a:xfrm>
            <a:off x="1184593" y="4365943"/>
            <a:ext cx="1704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A(3,-1)</a:t>
            </a:r>
          </a:p>
        </p:txBody>
      </p:sp>
      <p:sp>
        <p:nvSpPr>
          <p:cNvPr id="19551" name="直接连接符 132309"/>
          <p:cNvSpPr>
            <a:spLocks noChangeShapeType="1"/>
          </p:cNvSpPr>
          <p:nvPr/>
        </p:nvSpPr>
        <p:spPr bwMode="auto">
          <a:xfrm>
            <a:off x="2697480" y="4797743"/>
            <a:ext cx="3168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52" name="文本框 132310"/>
          <p:cNvSpPr txBox="1">
            <a:spLocks noChangeArrowheads="1"/>
          </p:cNvSpPr>
          <p:nvPr/>
        </p:nvSpPr>
        <p:spPr bwMode="auto">
          <a:xfrm>
            <a:off x="2697480" y="4292918"/>
            <a:ext cx="2882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向上平移3个单位</a:t>
            </a:r>
          </a:p>
        </p:txBody>
      </p:sp>
      <p:sp>
        <p:nvSpPr>
          <p:cNvPr id="19553" name="文本框 132311"/>
          <p:cNvSpPr txBox="1">
            <a:spLocks noChangeArrowheads="1"/>
          </p:cNvSpPr>
          <p:nvPr/>
        </p:nvSpPr>
        <p:spPr bwMode="auto">
          <a:xfrm>
            <a:off x="6010593" y="4365943"/>
            <a:ext cx="5032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</a:p>
        </p:txBody>
      </p:sp>
      <p:sp>
        <p:nvSpPr>
          <p:cNvPr id="132313" name="文本框 132312"/>
          <p:cNvSpPr txBox="1">
            <a:spLocks noChangeArrowheads="1"/>
          </p:cNvSpPr>
          <p:nvPr/>
        </p:nvSpPr>
        <p:spPr bwMode="auto">
          <a:xfrm>
            <a:off x="6226493" y="4365943"/>
            <a:ext cx="1704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(3,2)</a:t>
            </a:r>
          </a:p>
        </p:txBody>
      </p:sp>
      <p:sp>
        <p:nvSpPr>
          <p:cNvPr id="132315" name="文本框 132314"/>
          <p:cNvSpPr txBox="1"/>
          <p:nvPr/>
        </p:nvSpPr>
        <p:spPr>
          <a:xfrm>
            <a:off x="7883843" y="2421255"/>
            <a:ext cx="52228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B</a:t>
            </a:r>
            <a:endParaRPr lang="en-US" altLang="zh-CN" sz="28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2316" name="文本框 132315"/>
          <p:cNvSpPr txBox="1"/>
          <p:nvPr/>
        </p:nvSpPr>
        <p:spPr>
          <a:xfrm>
            <a:off x="7810818" y="1484630"/>
            <a:ext cx="52228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C</a:t>
            </a:r>
            <a:endParaRPr lang="en-US" altLang="zh-CN" sz="28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558" name="文本框 132316"/>
          <p:cNvSpPr txBox="1">
            <a:spLocks noChangeArrowheads="1"/>
          </p:cNvSpPr>
          <p:nvPr/>
        </p:nvSpPr>
        <p:spPr bwMode="auto">
          <a:xfrm>
            <a:off x="1206818" y="5013643"/>
            <a:ext cx="1704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A(3,-1)</a:t>
            </a:r>
          </a:p>
        </p:txBody>
      </p:sp>
      <p:sp>
        <p:nvSpPr>
          <p:cNvPr id="19559" name="文本框 132317"/>
          <p:cNvSpPr txBox="1">
            <a:spLocks noChangeArrowheads="1"/>
          </p:cNvSpPr>
          <p:nvPr/>
        </p:nvSpPr>
        <p:spPr bwMode="auto">
          <a:xfrm>
            <a:off x="2697480" y="4942205"/>
            <a:ext cx="28829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向上平移5个单位</a:t>
            </a:r>
          </a:p>
        </p:txBody>
      </p:sp>
      <p:sp>
        <p:nvSpPr>
          <p:cNvPr id="19560" name="直接连接符 132318"/>
          <p:cNvSpPr>
            <a:spLocks noChangeShapeType="1"/>
          </p:cNvSpPr>
          <p:nvPr/>
        </p:nvSpPr>
        <p:spPr bwMode="auto">
          <a:xfrm>
            <a:off x="2768918" y="5445443"/>
            <a:ext cx="3168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61" name="文本框 132319"/>
          <p:cNvSpPr txBox="1">
            <a:spLocks noChangeArrowheads="1"/>
          </p:cNvSpPr>
          <p:nvPr/>
        </p:nvSpPr>
        <p:spPr bwMode="auto">
          <a:xfrm>
            <a:off x="6010593" y="5085080"/>
            <a:ext cx="5032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</a:p>
        </p:txBody>
      </p:sp>
      <p:sp>
        <p:nvSpPr>
          <p:cNvPr id="132321" name="文本框 132320"/>
          <p:cNvSpPr txBox="1">
            <a:spLocks noChangeArrowheads="1"/>
          </p:cNvSpPr>
          <p:nvPr/>
        </p:nvSpPr>
        <p:spPr bwMode="auto">
          <a:xfrm>
            <a:off x="6226493" y="5085080"/>
            <a:ext cx="170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(3,4)</a:t>
            </a:r>
          </a:p>
        </p:txBody>
      </p:sp>
      <p:sp>
        <p:nvSpPr>
          <p:cNvPr id="132322" name="文本框 132321"/>
          <p:cNvSpPr txBox="1">
            <a:spLocks noChangeArrowheads="1"/>
          </p:cNvSpPr>
          <p:nvPr/>
        </p:nvSpPr>
        <p:spPr bwMode="auto">
          <a:xfrm>
            <a:off x="5866130" y="5805805"/>
            <a:ext cx="21605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(3,-1+b)</a:t>
            </a:r>
          </a:p>
        </p:txBody>
      </p:sp>
      <p:grpSp>
        <p:nvGrpSpPr>
          <p:cNvPr id="132323" name="组合 132322"/>
          <p:cNvGrpSpPr/>
          <p:nvPr/>
        </p:nvGrpSpPr>
        <p:grpSpPr bwMode="auto">
          <a:xfrm>
            <a:off x="1184593" y="5574030"/>
            <a:ext cx="4681537" cy="1022350"/>
            <a:chOff x="0" y="0"/>
            <a:chExt cx="7371" cy="1610"/>
          </a:xfrm>
        </p:grpSpPr>
        <p:sp>
          <p:nvSpPr>
            <p:cNvPr id="19565" name="文本框 132323"/>
            <p:cNvSpPr txBox="1">
              <a:spLocks noChangeArrowheads="1"/>
            </p:cNvSpPr>
            <p:nvPr/>
          </p:nvSpPr>
          <p:spPr bwMode="auto">
            <a:xfrm>
              <a:off x="0" y="245"/>
              <a:ext cx="2685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2" charset="-122"/>
                  <a:ea typeface="黑体" panose="02010609060101010101" pitchFamily="2" charset="-122"/>
                </a:rPr>
                <a:t>A(3,-1)</a:t>
              </a:r>
            </a:p>
          </p:txBody>
        </p:sp>
        <p:sp>
          <p:nvSpPr>
            <p:cNvPr id="19566" name="文本框 132324"/>
            <p:cNvSpPr txBox="1">
              <a:spLocks noChangeArrowheads="1"/>
            </p:cNvSpPr>
            <p:nvPr/>
          </p:nvSpPr>
          <p:spPr bwMode="auto">
            <a:xfrm>
              <a:off x="2375" y="0"/>
              <a:ext cx="4542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黑体" panose="02010609060101010101" pitchFamily="2" charset="-122"/>
                  <a:ea typeface="黑体" panose="02010609060101010101" pitchFamily="2" charset="-122"/>
                </a:rPr>
                <a:t>向上平移b个单位</a:t>
              </a:r>
            </a:p>
          </p:txBody>
        </p:sp>
        <p:sp>
          <p:nvSpPr>
            <p:cNvPr id="19567" name="直接连接符 132325"/>
            <p:cNvSpPr>
              <a:spLocks noChangeShapeType="1"/>
            </p:cNvSpPr>
            <p:nvPr/>
          </p:nvSpPr>
          <p:spPr bwMode="auto">
            <a:xfrm>
              <a:off x="2381" y="816"/>
              <a:ext cx="499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8" name="文本框 132326"/>
            <p:cNvSpPr txBox="1">
              <a:spLocks noChangeArrowheads="1"/>
            </p:cNvSpPr>
            <p:nvPr/>
          </p:nvSpPr>
          <p:spPr bwMode="auto">
            <a:xfrm>
              <a:off x="3742" y="698"/>
              <a:ext cx="2685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b &gt;0</a:t>
              </a:r>
            </a:p>
          </p:txBody>
        </p:sp>
      </p:grpSp>
      <p:sp>
        <p:nvSpPr>
          <p:cNvPr id="19569" name="矩形 132327"/>
          <p:cNvSpPr>
            <a:spLocks noChangeArrowheads="1"/>
          </p:cNvSpPr>
          <p:nvPr/>
        </p:nvSpPr>
        <p:spPr bwMode="auto">
          <a:xfrm>
            <a:off x="7480618" y="3737293"/>
            <a:ext cx="3508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132329" name="矩形 132328"/>
          <p:cNvSpPr>
            <a:spLocks noChangeArrowheads="1"/>
          </p:cNvSpPr>
          <p:nvPr/>
        </p:nvSpPr>
        <p:spPr bwMode="auto">
          <a:xfrm>
            <a:off x="7463155" y="2205355"/>
            <a:ext cx="350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132330" name="矩形 132329"/>
          <p:cNvSpPr>
            <a:spLocks noChangeArrowheads="1"/>
          </p:cNvSpPr>
          <p:nvPr/>
        </p:nvSpPr>
        <p:spPr bwMode="auto">
          <a:xfrm>
            <a:off x="7463155" y="1278255"/>
            <a:ext cx="350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7" name="矩形 6"/>
          <p:cNvSpPr/>
          <p:nvPr/>
        </p:nvSpPr>
        <p:spPr>
          <a:xfrm>
            <a:off x="4746170" y="-431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-0.224167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3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0.00017 -0.3641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3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3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3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3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313" grpId="0" bldLvl="0"/>
      <p:bldP spid="132315" grpId="0" bldLvl="0"/>
      <p:bldP spid="132316" grpId="0" bldLvl="0"/>
      <p:bldP spid="132321" grpId="0" bldLvl="0"/>
      <p:bldP spid="132322" grpId="0" bldLvl="0"/>
      <p:bldP spid="132329" grpId="0"/>
      <p:bldP spid="1323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实际应用</a:t>
            </a:r>
          </a:p>
        </p:txBody>
      </p:sp>
      <p:pic>
        <p:nvPicPr>
          <p:cNvPr id="133122" name="内容占位符 133121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77050" y="1125538"/>
            <a:ext cx="719138" cy="482600"/>
          </a:xfrm>
          <a:prstGeom prst="rect">
            <a:avLst/>
          </a:prstGeom>
        </p:spPr>
      </p:pic>
      <p:graphicFrame>
        <p:nvGraphicFramePr>
          <p:cNvPr id="133123" name="表格 133122"/>
          <p:cNvGraphicFramePr>
            <a:graphicFrameLocks noGrp="1"/>
          </p:cNvGraphicFramePr>
          <p:nvPr/>
        </p:nvGraphicFramePr>
        <p:xfrm>
          <a:off x="3171825" y="1339850"/>
          <a:ext cx="5000625" cy="2930525"/>
        </p:xfrm>
        <a:graphic>
          <a:graphicData uri="http://schemas.openxmlformats.org/drawingml/2006/table">
            <a:tbl>
              <a:tblPr/>
              <a:tblGrid>
                <a:gridCol w="463550"/>
                <a:gridCol w="520700"/>
                <a:gridCol w="544513"/>
                <a:gridCol w="528637"/>
                <a:gridCol w="490538"/>
                <a:gridCol w="482600"/>
                <a:gridCol w="484187"/>
                <a:gridCol w="527050"/>
                <a:gridCol w="473075"/>
                <a:gridCol w="485775"/>
              </a:tblGrid>
              <a:tr h="4794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2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3320" name="内容占位符 133319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77050" y="1125538"/>
            <a:ext cx="720725" cy="482600"/>
          </a:xfrm>
          <a:prstGeom prst="rect">
            <a:avLst/>
          </a:prstGeom>
        </p:spPr>
      </p:pic>
      <p:pic>
        <p:nvPicPr>
          <p:cNvPr id="20579" name="内容占位符 133337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04050" y="1252538"/>
            <a:ext cx="719138" cy="482600"/>
          </a:xfrm>
          <a:prstGeom prst="rect">
            <a:avLst/>
          </a:prstGeom>
        </p:spPr>
      </p:pic>
      <p:sp>
        <p:nvSpPr>
          <p:cNvPr id="20562" name="矩形 133320"/>
          <p:cNvSpPr>
            <a:spLocks noChangeArrowheads="1" noChangeShapeType="1" noTextEdit="1"/>
          </p:cNvSpPr>
          <p:nvPr/>
        </p:nvSpPr>
        <p:spPr bwMode="auto">
          <a:xfrm>
            <a:off x="395605" y="1125855"/>
            <a:ext cx="2592388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006600"/>
                  </a:solidFill>
                  <a:round/>
                </a:ln>
                <a:effectLst>
                  <a:outerShdw dist="107763" dir="13500000" sx="125000" sy="125000" rotWithShape="0">
                    <a:srgbClr val="C7DFD3">
                      <a:alpha val="75000"/>
                    </a:srgbClr>
                  </a:outerShdw>
                </a:effectLst>
                <a:latin typeface="宋体" panose="02010600030101010101" pitchFamily="2" charset="-122"/>
              </a:rPr>
              <a:t>观察发现</a:t>
            </a:r>
          </a:p>
        </p:txBody>
      </p:sp>
      <p:sp>
        <p:nvSpPr>
          <p:cNvPr id="20563" name="文本框 133321"/>
          <p:cNvSpPr txBox="1">
            <a:spLocks noChangeArrowheads="1"/>
          </p:cNvSpPr>
          <p:nvPr/>
        </p:nvSpPr>
        <p:spPr bwMode="auto">
          <a:xfrm>
            <a:off x="3708083" y="3332163"/>
            <a:ext cx="5903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</a:rPr>
              <a:t>-4-  3   -2    -1        1     2    3    4    5   x</a:t>
            </a:r>
          </a:p>
        </p:txBody>
      </p:sp>
      <p:sp>
        <p:nvSpPr>
          <p:cNvPr id="20564" name="直接连接符 133322"/>
          <p:cNvSpPr>
            <a:spLocks noChangeShapeType="1"/>
          </p:cNvSpPr>
          <p:nvPr/>
        </p:nvSpPr>
        <p:spPr bwMode="auto">
          <a:xfrm>
            <a:off x="2484438" y="3355975"/>
            <a:ext cx="640873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65" name="直接连接符 133323"/>
          <p:cNvSpPr>
            <a:spLocks noChangeShapeType="1"/>
          </p:cNvSpPr>
          <p:nvPr/>
        </p:nvSpPr>
        <p:spPr bwMode="auto">
          <a:xfrm flipV="1">
            <a:off x="5724525" y="765175"/>
            <a:ext cx="0" cy="36718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66" name="文本框 133324"/>
          <p:cNvSpPr txBox="1">
            <a:spLocks noChangeArrowheads="1"/>
          </p:cNvSpPr>
          <p:nvPr/>
        </p:nvSpPr>
        <p:spPr bwMode="auto">
          <a:xfrm>
            <a:off x="5724525" y="620713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0567" name="文本框 133325"/>
          <p:cNvSpPr txBox="1">
            <a:spLocks noChangeArrowheads="1"/>
          </p:cNvSpPr>
          <p:nvPr/>
        </p:nvSpPr>
        <p:spPr bwMode="auto">
          <a:xfrm>
            <a:off x="5437188" y="3311525"/>
            <a:ext cx="2873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0568" name="文本框 133326"/>
          <p:cNvSpPr txBox="1">
            <a:spLocks noChangeArrowheads="1"/>
          </p:cNvSpPr>
          <p:nvPr/>
        </p:nvSpPr>
        <p:spPr bwMode="auto">
          <a:xfrm>
            <a:off x="5724525" y="1123950"/>
            <a:ext cx="287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4</a:t>
            </a:r>
            <a:endParaRPr lang="en-US" altLang="zh-CN" b="0"/>
          </a:p>
        </p:txBody>
      </p:sp>
      <p:sp>
        <p:nvSpPr>
          <p:cNvPr id="20569" name="文本框 133327"/>
          <p:cNvSpPr txBox="1">
            <a:spLocks noChangeArrowheads="1"/>
          </p:cNvSpPr>
          <p:nvPr/>
        </p:nvSpPr>
        <p:spPr bwMode="auto">
          <a:xfrm>
            <a:off x="5724525" y="2133600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zh-CN" b="0"/>
          </a:p>
        </p:txBody>
      </p:sp>
      <p:sp>
        <p:nvSpPr>
          <p:cNvPr id="20570" name="文本框 133328"/>
          <p:cNvSpPr txBox="1">
            <a:spLocks noChangeArrowheads="1"/>
          </p:cNvSpPr>
          <p:nvPr/>
        </p:nvSpPr>
        <p:spPr bwMode="auto">
          <a:xfrm>
            <a:off x="5724525" y="2755900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b="0"/>
          </a:p>
        </p:txBody>
      </p:sp>
      <p:sp>
        <p:nvSpPr>
          <p:cNvPr id="20571" name="文本框 133329"/>
          <p:cNvSpPr txBox="1">
            <a:spLocks noChangeArrowheads="1"/>
          </p:cNvSpPr>
          <p:nvPr/>
        </p:nvSpPr>
        <p:spPr bwMode="auto">
          <a:xfrm>
            <a:off x="5724525" y="1628775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</a:p>
        </p:txBody>
      </p:sp>
      <p:sp>
        <p:nvSpPr>
          <p:cNvPr id="20572" name="文本框 133330"/>
          <p:cNvSpPr txBox="1">
            <a:spLocks noChangeArrowheads="1"/>
          </p:cNvSpPr>
          <p:nvPr/>
        </p:nvSpPr>
        <p:spPr bwMode="auto">
          <a:xfrm>
            <a:off x="5724525" y="3692525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-1</a:t>
            </a:r>
            <a:endParaRPr lang="en-US" altLang="zh-CN" b="0"/>
          </a:p>
        </p:txBody>
      </p:sp>
      <p:sp>
        <p:nvSpPr>
          <p:cNvPr id="133332" name="文本框 133331"/>
          <p:cNvSpPr txBox="1"/>
          <p:nvPr/>
        </p:nvSpPr>
        <p:spPr>
          <a:xfrm>
            <a:off x="7235825" y="692150"/>
            <a:ext cx="20161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A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（</a:t>
            </a:r>
            <a:r>
              <a:rPr lang="en-US" altLang="zh-CN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3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，</a:t>
            </a:r>
            <a:r>
              <a:rPr lang="en-US" altLang="zh-CN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4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）</a:t>
            </a:r>
            <a:endParaRPr lang="zh-CN" altLang="en-US" sz="24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574" name="文本框 133332"/>
          <p:cNvSpPr txBox="1">
            <a:spLocks noChangeArrowheads="1"/>
          </p:cNvSpPr>
          <p:nvPr/>
        </p:nvSpPr>
        <p:spPr bwMode="auto">
          <a:xfrm>
            <a:off x="395288" y="4294188"/>
            <a:ext cx="1704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A(3,4)</a:t>
            </a:r>
          </a:p>
        </p:txBody>
      </p:sp>
      <p:sp>
        <p:nvSpPr>
          <p:cNvPr id="20575" name="直接连接符 133333"/>
          <p:cNvSpPr>
            <a:spLocks noChangeShapeType="1"/>
          </p:cNvSpPr>
          <p:nvPr/>
        </p:nvSpPr>
        <p:spPr bwMode="auto">
          <a:xfrm>
            <a:off x="1908175" y="4725988"/>
            <a:ext cx="3168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76" name="文本框 133334"/>
          <p:cNvSpPr txBox="1">
            <a:spLocks noChangeArrowheads="1"/>
          </p:cNvSpPr>
          <p:nvPr/>
        </p:nvSpPr>
        <p:spPr bwMode="auto">
          <a:xfrm>
            <a:off x="1908175" y="4221163"/>
            <a:ext cx="2882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向下平移3个单位</a:t>
            </a:r>
          </a:p>
        </p:txBody>
      </p:sp>
      <p:sp>
        <p:nvSpPr>
          <p:cNvPr id="20577" name="文本框 133335"/>
          <p:cNvSpPr txBox="1">
            <a:spLocks noChangeArrowheads="1"/>
          </p:cNvSpPr>
          <p:nvPr/>
        </p:nvSpPr>
        <p:spPr bwMode="auto">
          <a:xfrm>
            <a:off x="5221288" y="4294188"/>
            <a:ext cx="5032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</a:p>
        </p:txBody>
      </p:sp>
      <p:sp>
        <p:nvSpPr>
          <p:cNvPr id="133337" name="文本框 133336"/>
          <p:cNvSpPr txBox="1">
            <a:spLocks noChangeArrowheads="1"/>
          </p:cNvSpPr>
          <p:nvPr/>
        </p:nvSpPr>
        <p:spPr bwMode="auto">
          <a:xfrm>
            <a:off x="5437188" y="4294188"/>
            <a:ext cx="1704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(3,1)</a:t>
            </a:r>
          </a:p>
        </p:txBody>
      </p:sp>
      <p:sp>
        <p:nvSpPr>
          <p:cNvPr id="133339" name="文本框 133338"/>
          <p:cNvSpPr txBox="1"/>
          <p:nvPr/>
        </p:nvSpPr>
        <p:spPr>
          <a:xfrm>
            <a:off x="7505700" y="2565400"/>
            <a:ext cx="522288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B</a:t>
            </a:r>
            <a:endParaRPr lang="en-US" altLang="zh-CN" sz="28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3340" name="文本框 133339"/>
          <p:cNvSpPr txBox="1"/>
          <p:nvPr/>
        </p:nvSpPr>
        <p:spPr>
          <a:xfrm>
            <a:off x="7380288" y="3789363"/>
            <a:ext cx="5222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C</a:t>
            </a:r>
            <a:endParaRPr lang="en-US" altLang="zh-CN" sz="28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582" name="文本框 133340"/>
          <p:cNvSpPr txBox="1">
            <a:spLocks noChangeArrowheads="1"/>
          </p:cNvSpPr>
          <p:nvPr/>
        </p:nvSpPr>
        <p:spPr bwMode="auto">
          <a:xfrm>
            <a:off x="417513" y="4941888"/>
            <a:ext cx="1704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A(3,4)</a:t>
            </a:r>
          </a:p>
        </p:txBody>
      </p:sp>
      <p:sp>
        <p:nvSpPr>
          <p:cNvPr id="20583" name="文本框 133341"/>
          <p:cNvSpPr txBox="1">
            <a:spLocks noChangeArrowheads="1"/>
          </p:cNvSpPr>
          <p:nvPr/>
        </p:nvSpPr>
        <p:spPr bwMode="auto">
          <a:xfrm>
            <a:off x="1908175" y="4870450"/>
            <a:ext cx="28829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向下平移5个单位</a:t>
            </a:r>
          </a:p>
        </p:txBody>
      </p:sp>
      <p:sp>
        <p:nvSpPr>
          <p:cNvPr id="20584" name="直接连接符 133342"/>
          <p:cNvSpPr>
            <a:spLocks noChangeShapeType="1"/>
          </p:cNvSpPr>
          <p:nvPr/>
        </p:nvSpPr>
        <p:spPr bwMode="auto">
          <a:xfrm>
            <a:off x="1979613" y="5373688"/>
            <a:ext cx="3168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5" name="文本框 133343"/>
          <p:cNvSpPr txBox="1">
            <a:spLocks noChangeArrowheads="1"/>
          </p:cNvSpPr>
          <p:nvPr/>
        </p:nvSpPr>
        <p:spPr bwMode="auto">
          <a:xfrm>
            <a:off x="5221288" y="5013325"/>
            <a:ext cx="5032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</a:p>
        </p:txBody>
      </p:sp>
      <p:sp>
        <p:nvSpPr>
          <p:cNvPr id="133345" name="文本框 133344"/>
          <p:cNvSpPr txBox="1">
            <a:spLocks noChangeArrowheads="1"/>
          </p:cNvSpPr>
          <p:nvPr/>
        </p:nvSpPr>
        <p:spPr bwMode="auto">
          <a:xfrm>
            <a:off x="5437188" y="5013325"/>
            <a:ext cx="170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(3,-1)</a:t>
            </a:r>
          </a:p>
        </p:txBody>
      </p:sp>
      <p:sp>
        <p:nvSpPr>
          <p:cNvPr id="133346" name="文本框 133345"/>
          <p:cNvSpPr txBox="1">
            <a:spLocks noChangeArrowheads="1"/>
          </p:cNvSpPr>
          <p:nvPr/>
        </p:nvSpPr>
        <p:spPr bwMode="auto">
          <a:xfrm>
            <a:off x="5148263" y="5734050"/>
            <a:ext cx="21605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(3,4-b)</a:t>
            </a:r>
          </a:p>
        </p:txBody>
      </p:sp>
      <p:grpSp>
        <p:nvGrpSpPr>
          <p:cNvPr id="133347" name="组合 133346"/>
          <p:cNvGrpSpPr/>
          <p:nvPr/>
        </p:nvGrpSpPr>
        <p:grpSpPr bwMode="auto">
          <a:xfrm>
            <a:off x="395288" y="5502275"/>
            <a:ext cx="4681537" cy="1022350"/>
            <a:chOff x="0" y="0"/>
            <a:chExt cx="7371" cy="1610"/>
          </a:xfrm>
        </p:grpSpPr>
        <p:sp>
          <p:nvSpPr>
            <p:cNvPr id="20589" name="文本框 133347"/>
            <p:cNvSpPr txBox="1">
              <a:spLocks noChangeArrowheads="1"/>
            </p:cNvSpPr>
            <p:nvPr/>
          </p:nvSpPr>
          <p:spPr bwMode="auto">
            <a:xfrm>
              <a:off x="0" y="245"/>
              <a:ext cx="2685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2" charset="-122"/>
                  <a:ea typeface="黑体" panose="02010609060101010101" pitchFamily="2" charset="-122"/>
                </a:rPr>
                <a:t>A(3,4)</a:t>
              </a:r>
            </a:p>
          </p:txBody>
        </p:sp>
        <p:sp>
          <p:nvSpPr>
            <p:cNvPr id="20590" name="文本框 133348"/>
            <p:cNvSpPr txBox="1">
              <a:spLocks noChangeArrowheads="1"/>
            </p:cNvSpPr>
            <p:nvPr/>
          </p:nvSpPr>
          <p:spPr bwMode="auto">
            <a:xfrm>
              <a:off x="2375" y="0"/>
              <a:ext cx="4542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黑体" panose="02010609060101010101" pitchFamily="2" charset="-122"/>
                  <a:ea typeface="黑体" panose="02010609060101010101" pitchFamily="2" charset="-122"/>
                </a:rPr>
                <a:t>向下平移b个单位</a:t>
              </a:r>
            </a:p>
          </p:txBody>
        </p:sp>
        <p:sp>
          <p:nvSpPr>
            <p:cNvPr id="20591" name="直接连接符 133349"/>
            <p:cNvSpPr>
              <a:spLocks noChangeShapeType="1"/>
            </p:cNvSpPr>
            <p:nvPr/>
          </p:nvSpPr>
          <p:spPr bwMode="auto">
            <a:xfrm>
              <a:off x="2381" y="816"/>
              <a:ext cx="499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2" name="文本框 133350"/>
            <p:cNvSpPr txBox="1">
              <a:spLocks noChangeArrowheads="1"/>
            </p:cNvSpPr>
            <p:nvPr/>
          </p:nvSpPr>
          <p:spPr bwMode="auto">
            <a:xfrm>
              <a:off x="3742" y="698"/>
              <a:ext cx="2685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黑体" panose="02010609060101010101" pitchFamily="2" charset="-122"/>
                  <a:ea typeface="黑体" panose="02010609060101010101" pitchFamily="2" charset="-122"/>
                </a:rPr>
                <a:t>b &gt;0</a:t>
              </a:r>
            </a:p>
          </p:txBody>
        </p:sp>
      </p:grpSp>
      <p:sp>
        <p:nvSpPr>
          <p:cNvPr id="20593" name="矩形 133351"/>
          <p:cNvSpPr>
            <a:spLocks noChangeArrowheads="1"/>
          </p:cNvSpPr>
          <p:nvPr/>
        </p:nvSpPr>
        <p:spPr bwMode="auto">
          <a:xfrm>
            <a:off x="6994525" y="1179513"/>
            <a:ext cx="414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133353" name="矩形 133352"/>
          <p:cNvSpPr>
            <a:spLocks noChangeArrowheads="1"/>
          </p:cNvSpPr>
          <p:nvPr/>
        </p:nvSpPr>
        <p:spPr bwMode="auto">
          <a:xfrm>
            <a:off x="7007225" y="2628900"/>
            <a:ext cx="350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133354" name="矩形 133353"/>
          <p:cNvSpPr>
            <a:spLocks noChangeArrowheads="1"/>
          </p:cNvSpPr>
          <p:nvPr/>
        </p:nvSpPr>
        <p:spPr bwMode="auto">
          <a:xfrm>
            <a:off x="7032625" y="3632200"/>
            <a:ext cx="350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●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216852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3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353333 " pathEditMode="relative" rAng="0" ptsTypes="">
                                      <p:cBhvr>
                                        <p:cTn id="24" dur="2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3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3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3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3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37" grpId="0" bldLvl="0"/>
      <p:bldP spid="133339" grpId="0" bldLvl="0"/>
      <p:bldP spid="133340" grpId="0" bldLvl="0"/>
      <p:bldP spid="133345" grpId="0" bldLvl="0"/>
      <p:bldP spid="133346" grpId="0" bldLvl="0"/>
      <p:bldP spid="133353" grpId="0"/>
      <p:bldP spid="1333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2646" name="文本框 112645"/>
          <p:cNvSpPr txBox="1"/>
          <p:nvPr/>
        </p:nvSpPr>
        <p:spPr>
          <a:xfrm>
            <a:off x="527050" y="1994329"/>
            <a:ext cx="39719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(2)</a:t>
            </a: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上、下平移：</a:t>
            </a:r>
            <a:endParaRPr lang="zh-CN" altLang="en-US" sz="3200" b="1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51" name="文本框 112650"/>
          <p:cNvSpPr txBox="1"/>
          <p:nvPr/>
        </p:nvSpPr>
        <p:spPr>
          <a:xfrm>
            <a:off x="468313" y="2924175"/>
            <a:ext cx="525621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　　　　　　　　　　</a:t>
            </a:r>
            <a:endParaRPr lang="zh-CN" altLang="en-US" sz="3200" noProof="1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12654" name="组合 112653"/>
          <p:cNvGrpSpPr/>
          <p:nvPr/>
        </p:nvGrpSpPr>
        <p:grpSpPr bwMode="auto">
          <a:xfrm>
            <a:off x="4427538" y="2633663"/>
            <a:ext cx="4502150" cy="579437"/>
            <a:chOff x="2237" y="-73"/>
            <a:chExt cx="2836" cy="365"/>
          </a:xfrm>
        </p:grpSpPr>
        <p:sp>
          <p:nvSpPr>
            <p:cNvPr id="112655" name="矩形 112654"/>
            <p:cNvSpPr/>
            <p:nvPr/>
          </p:nvSpPr>
          <p:spPr>
            <a:xfrm>
              <a:off x="2237" y="-73"/>
              <a:ext cx="283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向上平移</a:t>
              </a:r>
              <a:r>
                <a:rPr lang="en-US" altLang="zh-CN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b</a:t>
              </a:r>
              <a:r>
                <a:rPr lang="zh-CN" altLang="en-US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个单位</a:t>
              </a:r>
              <a:r>
                <a:rPr lang="en-US" altLang="zh-CN" sz="3200" noProof="1"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(      )</a:t>
              </a:r>
              <a:endParaRPr lang="en-US" altLang="zh-CN" sz="3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2534" name="直接连接符 112655"/>
            <p:cNvSpPr>
              <a:spLocks noChangeShapeType="1"/>
            </p:cNvSpPr>
            <p:nvPr/>
          </p:nvSpPr>
          <p:spPr bwMode="auto">
            <a:xfrm>
              <a:off x="2282" y="292"/>
              <a:ext cx="167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657" name="文本框 112656"/>
          <p:cNvSpPr txBox="1"/>
          <p:nvPr/>
        </p:nvSpPr>
        <p:spPr>
          <a:xfrm>
            <a:off x="395288" y="2820988"/>
            <a:ext cx="46799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原图形上的点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(x,y) 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，　　　　　　　　　　</a:t>
            </a:r>
            <a:endParaRPr lang="zh-CN" altLang="en-US" sz="3200" noProof="1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12658" name="组合 112657"/>
          <p:cNvGrpSpPr/>
          <p:nvPr/>
        </p:nvGrpSpPr>
        <p:grpSpPr bwMode="auto">
          <a:xfrm>
            <a:off x="4462463" y="3678238"/>
            <a:ext cx="4502150" cy="579437"/>
            <a:chOff x="2267" y="-85"/>
            <a:chExt cx="2836" cy="365"/>
          </a:xfrm>
        </p:grpSpPr>
        <p:sp>
          <p:nvSpPr>
            <p:cNvPr id="112659" name="矩形 112658"/>
            <p:cNvSpPr/>
            <p:nvPr/>
          </p:nvSpPr>
          <p:spPr>
            <a:xfrm>
              <a:off x="2267" y="-85"/>
              <a:ext cx="283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向下平移</a:t>
              </a:r>
              <a:r>
                <a:rPr lang="en-US" altLang="zh-CN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b</a:t>
              </a:r>
              <a:r>
                <a:rPr lang="zh-CN" altLang="en-US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个单位</a:t>
              </a:r>
              <a:r>
                <a:rPr lang="en-US" altLang="zh-CN" sz="3200" noProof="1">
                  <a:latin typeface="黑体" panose="02010609060101010101" pitchFamily="2" charset="-122"/>
                  <a:ea typeface="黑体" panose="02010609060101010101" pitchFamily="2" charset="-122"/>
                  <a:cs typeface="+mn-ea"/>
                </a:rPr>
                <a:t>(      )</a:t>
              </a:r>
              <a:endParaRPr lang="en-US" altLang="zh-CN" sz="3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2538" name="直接连接符 112659"/>
            <p:cNvSpPr>
              <a:spLocks noChangeShapeType="1"/>
            </p:cNvSpPr>
            <p:nvPr/>
          </p:nvSpPr>
          <p:spPr bwMode="auto">
            <a:xfrm>
              <a:off x="2338" y="280"/>
              <a:ext cx="167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661" name="文本框 112660"/>
          <p:cNvSpPr txBox="1"/>
          <p:nvPr/>
        </p:nvSpPr>
        <p:spPr>
          <a:xfrm>
            <a:off x="468313" y="3678238"/>
            <a:ext cx="525621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原图形上的点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(x,y) 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，　　　　　　　　　　</a:t>
            </a:r>
            <a:endParaRPr lang="zh-CN" altLang="en-US" sz="3200" noProof="1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62" name="矩形 112661"/>
          <p:cNvSpPr>
            <a:spLocks noChangeArrowheads="1"/>
          </p:cNvSpPr>
          <p:nvPr/>
        </p:nvSpPr>
        <p:spPr bwMode="auto">
          <a:xfrm>
            <a:off x="7396163" y="2736850"/>
            <a:ext cx="12080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x,y+b</a:t>
            </a:r>
          </a:p>
        </p:txBody>
      </p:sp>
      <p:sp>
        <p:nvSpPr>
          <p:cNvPr id="112663" name="矩形 112662"/>
          <p:cNvSpPr>
            <a:spLocks noChangeArrowheads="1"/>
          </p:cNvSpPr>
          <p:nvPr/>
        </p:nvSpPr>
        <p:spPr bwMode="auto">
          <a:xfrm>
            <a:off x="7396163" y="3757613"/>
            <a:ext cx="12080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x,y-b</a:t>
            </a:r>
          </a:p>
        </p:txBody>
      </p:sp>
      <p:sp>
        <p:nvSpPr>
          <p:cNvPr id="112664" name="矩形 112663"/>
          <p:cNvSpPr/>
          <p:nvPr/>
        </p:nvSpPr>
        <p:spPr>
          <a:xfrm>
            <a:off x="311785" y="973455"/>
            <a:ext cx="94583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algn="l"/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  <a:ea typeface="+mn-ea"/>
                <a:cs typeface="+mn-ea"/>
              </a:rPr>
              <a:t>总结规律</a:t>
            </a:r>
            <a:r>
              <a:rPr lang="en-US" altLang="zh-CN" sz="36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  <a:ea typeface="+mn-ea"/>
                <a:cs typeface="+mn-ea"/>
              </a:rPr>
              <a:t>:</a:t>
            </a:r>
            <a:r>
              <a:rPr lang="zh-CN" altLang="en-US" sz="3600" b="1" noProof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  <a:ea typeface="+mn-ea"/>
                <a:cs typeface="+mn-ea"/>
              </a:rPr>
              <a:t>图形平移与点的坐标变化间的关系</a:t>
            </a:r>
          </a:p>
        </p:txBody>
      </p:sp>
      <p:sp>
        <p:nvSpPr>
          <p:cNvPr id="112666" name="文本框 112665"/>
          <p:cNvSpPr txBox="1">
            <a:spLocks noChangeArrowheads="1"/>
          </p:cNvSpPr>
          <p:nvPr/>
        </p:nvSpPr>
        <p:spPr bwMode="auto">
          <a:xfrm>
            <a:off x="395288" y="4738688"/>
            <a:ext cx="8135937" cy="519112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上下平移，横坐标不变，纵坐标变化</a:t>
            </a:r>
            <a:r>
              <a:rPr lang="zh-CN" altLang="en-US" sz="280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（下减上加）</a:t>
            </a:r>
          </a:p>
        </p:txBody>
      </p:sp>
      <p:sp>
        <p:nvSpPr>
          <p:cNvPr id="7" name="矩形 6"/>
          <p:cNvSpPr/>
          <p:nvPr/>
        </p:nvSpPr>
        <p:spPr>
          <a:xfrm>
            <a:off x="4746170" y="-431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126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126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126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2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2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6" grpId="0"/>
      <p:bldP spid="112657" grpId="0"/>
      <p:bldP spid="112661" grpId="0"/>
      <p:bldP spid="112662" grpId="0"/>
      <p:bldP spid="112663" grpId="0"/>
      <p:bldP spid="11266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实际应用</a:t>
            </a:r>
          </a:p>
        </p:txBody>
      </p:sp>
      <p:sp>
        <p:nvSpPr>
          <p:cNvPr id="23553" name="文本框 151553"/>
          <p:cNvSpPr txBox="1">
            <a:spLocks noChangeArrowheads="1"/>
          </p:cNvSpPr>
          <p:nvPr/>
        </p:nvSpPr>
        <p:spPr bwMode="auto">
          <a:xfrm>
            <a:off x="1114425" y="1325880"/>
            <a:ext cx="10838815" cy="5163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1.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将点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（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3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，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2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） 向上平移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2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,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得到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A'  ,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则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A'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______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。</a:t>
            </a:r>
            <a:endParaRPr lang="en-US" altLang="zh-CN" sz="3600">
              <a:solidFill>
                <a:srgbClr val="0C0700"/>
              </a:solidFill>
              <a:latin typeface="+mn-ea"/>
              <a:cs typeface="+mn-ea"/>
            </a:endParaRPr>
          </a:p>
          <a:p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2.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将点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（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3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，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-2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）向下平移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3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,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得到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A’,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则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A’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______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。</a:t>
            </a:r>
            <a:endParaRPr lang="en-US" altLang="zh-CN" sz="3600">
              <a:solidFill>
                <a:srgbClr val="0C0700"/>
              </a:solidFill>
              <a:latin typeface="+mn-ea"/>
              <a:cs typeface="+mn-ea"/>
            </a:endParaRPr>
          </a:p>
          <a:p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3.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将点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（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0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，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2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） 向上平移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4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,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得到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A’,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则</a:t>
            </a:r>
          </a:p>
          <a:p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A’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______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。</a:t>
            </a:r>
            <a:endParaRPr lang="en-US" altLang="zh-CN" sz="3600">
              <a:solidFill>
                <a:srgbClr val="0C0700"/>
              </a:solidFill>
              <a:latin typeface="+mn-ea"/>
              <a:cs typeface="+mn-ea"/>
            </a:endParaRPr>
          </a:p>
          <a:p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4.</a:t>
            </a:r>
            <a:r>
              <a:rPr lang="zh-CN" altLang="en-US" sz="3600">
                <a:latin typeface="+mn-ea"/>
                <a:cs typeface="+mn-ea"/>
              </a:rPr>
              <a:t>将点</a:t>
            </a:r>
            <a:r>
              <a:rPr lang="en-US" altLang="zh-CN" sz="3600">
                <a:latin typeface="+mn-ea"/>
                <a:cs typeface="+mn-ea"/>
              </a:rPr>
              <a:t>A</a:t>
            </a:r>
            <a:r>
              <a:rPr lang="zh-CN" altLang="en-US" sz="3600">
                <a:latin typeface="+mn-ea"/>
                <a:cs typeface="+mn-ea"/>
              </a:rPr>
              <a:t>（</a:t>
            </a:r>
            <a:r>
              <a:rPr lang="en-US" altLang="zh-CN" sz="3600">
                <a:latin typeface="+mn-ea"/>
                <a:cs typeface="+mn-ea"/>
              </a:rPr>
              <a:t>-3</a:t>
            </a:r>
            <a:r>
              <a:rPr lang="zh-CN" altLang="en-US" sz="3600">
                <a:latin typeface="+mn-ea"/>
                <a:cs typeface="+mn-ea"/>
              </a:rPr>
              <a:t>，</a:t>
            </a:r>
            <a:r>
              <a:rPr lang="en-US" altLang="zh-CN" sz="3600">
                <a:latin typeface="+mn-ea"/>
                <a:cs typeface="+mn-ea"/>
              </a:rPr>
              <a:t>-2</a:t>
            </a:r>
            <a:r>
              <a:rPr lang="zh-CN" altLang="en-US" sz="3600">
                <a:latin typeface="+mn-ea"/>
                <a:cs typeface="+mn-ea"/>
              </a:rPr>
              <a:t>）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向上平移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2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,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得到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A’,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则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A’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>
                <a:solidFill>
                  <a:srgbClr val="0C0700"/>
                </a:solidFill>
                <a:latin typeface="+mn-ea"/>
                <a:cs typeface="+mn-ea"/>
              </a:rPr>
              <a:t>______</a:t>
            </a:r>
            <a:r>
              <a:rPr lang="zh-CN" altLang="en-US" sz="3600">
                <a:solidFill>
                  <a:srgbClr val="0C0700"/>
                </a:solidFill>
                <a:latin typeface="+mn-ea"/>
                <a:cs typeface="+mn-ea"/>
              </a:rPr>
              <a:t>。</a:t>
            </a:r>
            <a:endParaRPr lang="en-US" altLang="zh-CN" sz="3600">
              <a:solidFill>
                <a:srgbClr val="0C0700"/>
              </a:solidFill>
              <a:latin typeface="+mn-ea"/>
              <a:cs typeface="+mn-ea"/>
            </a:endParaRPr>
          </a:p>
          <a:p>
            <a:endParaRPr lang="en-US" altLang="zh-CN" sz="3200" baseline="30000">
              <a:solidFill>
                <a:srgbClr val="0C07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en-US" altLang="zh-CN" sz="3200" baseline="30000">
              <a:solidFill>
                <a:srgbClr val="0C07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1555" name="文本框 151554"/>
          <p:cNvSpPr txBox="1">
            <a:spLocks noChangeArrowheads="1"/>
          </p:cNvSpPr>
          <p:nvPr/>
        </p:nvSpPr>
        <p:spPr bwMode="auto">
          <a:xfrm>
            <a:off x="3420863" y="1819275"/>
            <a:ext cx="14382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DE0663"/>
                </a:solidFill>
                <a:latin typeface="Verdana" panose="020B0604030504040204" pitchFamily="34" charset="0"/>
              </a:rPr>
              <a:t>(3,4)</a:t>
            </a:r>
          </a:p>
        </p:txBody>
      </p:sp>
      <p:sp>
        <p:nvSpPr>
          <p:cNvPr id="151562" name="文本框 151561"/>
          <p:cNvSpPr txBox="1">
            <a:spLocks noChangeArrowheads="1"/>
          </p:cNvSpPr>
          <p:nvPr/>
        </p:nvSpPr>
        <p:spPr bwMode="auto">
          <a:xfrm>
            <a:off x="3735070" y="2963228"/>
            <a:ext cx="14605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DE0663"/>
                </a:solidFill>
                <a:latin typeface="Verdana" panose="020B0604030504040204" pitchFamily="34" charset="0"/>
              </a:rPr>
              <a:t>(3,-5)</a:t>
            </a:r>
          </a:p>
        </p:txBody>
      </p:sp>
      <p:sp>
        <p:nvSpPr>
          <p:cNvPr id="151563" name="文本框 151562"/>
          <p:cNvSpPr txBox="1">
            <a:spLocks noChangeArrowheads="1"/>
          </p:cNvSpPr>
          <p:nvPr/>
        </p:nvSpPr>
        <p:spPr bwMode="auto">
          <a:xfrm>
            <a:off x="3735188" y="4026853"/>
            <a:ext cx="13493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DE0663"/>
                </a:solidFill>
                <a:latin typeface="Verdana" panose="020B0604030504040204" pitchFamily="34" charset="0"/>
              </a:rPr>
              <a:t>(0,6)</a:t>
            </a:r>
          </a:p>
        </p:txBody>
      </p:sp>
      <p:sp>
        <p:nvSpPr>
          <p:cNvPr id="151565" name="文本框 151564"/>
          <p:cNvSpPr txBox="1">
            <a:spLocks noChangeArrowheads="1"/>
          </p:cNvSpPr>
          <p:nvPr/>
        </p:nvSpPr>
        <p:spPr bwMode="auto">
          <a:xfrm>
            <a:off x="3734753" y="5121910"/>
            <a:ext cx="1544637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DE0663"/>
                </a:solidFill>
                <a:latin typeface="Verdana" panose="020B0604030504040204" pitchFamily="34" charset="0"/>
              </a:rPr>
              <a:t>(-3,0)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1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1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/>
      <p:bldP spid="151562" grpId="0"/>
      <p:bldP spid="151563" grpId="0"/>
      <p:bldP spid="1515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24577" name="文本占位符 118786"/>
          <p:cNvSpPr>
            <a:spLocks noGrp="1" noChangeArrowheads="1"/>
          </p:cNvSpPr>
          <p:nvPr/>
        </p:nvSpPr>
        <p:spPr>
          <a:xfrm>
            <a:off x="183515" y="781685"/>
            <a:ext cx="11078210" cy="2734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3600" b="1">
              <a:latin typeface="+mn-ea"/>
              <a:cs typeface="+mn-ea"/>
            </a:endParaRPr>
          </a:p>
          <a:p>
            <a:pPr>
              <a:buFontTx/>
              <a:buNone/>
            </a:pP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   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已知点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A(3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2),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将点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A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先向右平移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2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,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再向上平移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5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,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得到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A′,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则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A′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 b="1">
                <a:solidFill>
                  <a:srgbClr val="000000"/>
                </a:solidFill>
                <a:latin typeface="+mn-ea"/>
                <a:cs typeface="+mn-ea"/>
              </a:rPr>
              <a:t>________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cs typeface="+mn-ea"/>
              </a:rPr>
              <a:t>。</a:t>
            </a:r>
          </a:p>
        </p:txBody>
      </p:sp>
      <p:sp>
        <p:nvSpPr>
          <p:cNvPr id="118788" name="文本框 118787"/>
          <p:cNvSpPr txBox="1">
            <a:spLocks noChangeArrowheads="1"/>
          </p:cNvSpPr>
          <p:nvPr/>
        </p:nvSpPr>
        <p:spPr bwMode="auto">
          <a:xfrm>
            <a:off x="8986733" y="1755303"/>
            <a:ext cx="13258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DE0663"/>
                </a:solidFill>
                <a:latin typeface="+mn-ea"/>
              </a:rPr>
              <a:t>(5,7)</a:t>
            </a:r>
          </a:p>
        </p:txBody>
      </p:sp>
      <p:sp>
        <p:nvSpPr>
          <p:cNvPr id="25601" name="文本占位符 118786"/>
          <p:cNvSpPr>
            <a:spLocks noGrp="1" noChangeArrowheads="1"/>
          </p:cNvSpPr>
          <p:nvPr/>
        </p:nvSpPr>
        <p:spPr>
          <a:xfrm>
            <a:off x="252095" y="2991485"/>
            <a:ext cx="10934700" cy="2557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3600" b="1" dirty="0">
              <a:latin typeface="+mn-ea"/>
              <a:cs typeface="+mn-ea"/>
            </a:endParaRPr>
          </a:p>
          <a:p>
            <a:pPr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已知点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A(-3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，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2),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将点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A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先向左平移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,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再向下平移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5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个单位长度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,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得到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A′,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则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A′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的坐标为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________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。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403803" y="4009278"/>
            <a:ext cx="1783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DE0663"/>
                </a:solidFill>
                <a:latin typeface="+mn-ea"/>
              </a:rPr>
              <a:t>(-5,-3)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672465" y="1413510"/>
            <a:ext cx="11420475" cy="246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用坐标表示地理位置：</a:t>
            </a:r>
            <a:endParaRPr lang="en-US" altLang="zh-CN" sz="2800" b="1">
              <a:solidFill>
                <a:srgbClr val="0000CC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CC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</a:rPr>
              <a:t>、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建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</a:rPr>
              <a:t>立坐标系，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选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</a:rPr>
              <a:t>择一个适当的参照点为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2" charset="-122"/>
                <a:sym typeface="+mn-ea"/>
              </a:rPr>
              <a:t>原点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</a:rPr>
              <a:t>，确定</a:t>
            </a:r>
            <a:r>
              <a:rPr lang="en-US" altLang="zh-CN" sz="2800" b="1">
                <a:solidFill>
                  <a:srgbClr val="0000CC"/>
                </a:solidFill>
                <a:latin typeface="宋体" panose="02010600030101010101" pitchFamily="2" charset="-122"/>
              </a:rPr>
              <a:t>X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</a:rPr>
              <a:t>轴、</a:t>
            </a:r>
            <a:r>
              <a:rPr lang="en-US" altLang="zh-CN" sz="2800" b="1">
                <a:solidFill>
                  <a:srgbClr val="0000CC"/>
                </a:solidFill>
                <a:latin typeface="宋体" panose="02010600030101010101" pitchFamily="2" charset="-122"/>
              </a:rPr>
              <a:t>Y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</a:rPr>
              <a:t>轴的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2" charset="-122"/>
                <a:sym typeface="+mn-ea"/>
              </a:rPr>
              <a:t>正方向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</a:rPr>
              <a:t>。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CC"/>
                </a:solidFill>
                <a:latin typeface="宋体" panose="02010600030101010101" pitchFamily="2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  <a:sym typeface="+mn-ea"/>
              </a:rPr>
              <a:t>、根据具体问题确定适当的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2" charset="-122"/>
                <a:sym typeface="+mn-ea"/>
              </a:rPr>
              <a:t>比例尺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  <a:sym typeface="+mn-ea"/>
              </a:rPr>
              <a:t>，在坐标轴上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标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  <a:sym typeface="+mn-ea"/>
              </a:rPr>
              <a:t>出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2" charset="-122"/>
                <a:sym typeface="+mn-ea"/>
              </a:rPr>
              <a:t>单位长度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  <a:sym typeface="+mn-ea"/>
              </a:rPr>
              <a:t>。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CC"/>
                </a:solidFill>
                <a:latin typeface="宋体" panose="02010600030101010101" pitchFamily="2" charset="-122"/>
                <a:sym typeface="+mn-ea"/>
              </a:rPr>
              <a:t>3</a:t>
            </a:r>
            <a:r>
              <a:rPr lang="zh-CN" altLang="en-US" sz="2800" b="1">
                <a:solidFill>
                  <a:srgbClr val="0000CC"/>
                </a:solidFill>
                <a:sym typeface="+mn-ea"/>
              </a:rPr>
              <a:t>、在坐标平面内画出这些点，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写</a:t>
            </a:r>
            <a:r>
              <a:rPr lang="zh-CN" altLang="en-US" sz="2800" b="1">
                <a:solidFill>
                  <a:srgbClr val="0000CC"/>
                </a:solidFill>
                <a:sym typeface="+mn-ea"/>
              </a:rPr>
              <a:t>出各点的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2" charset="-122"/>
                <a:sym typeface="+mn-ea"/>
              </a:rPr>
              <a:t>坐标</a:t>
            </a:r>
            <a:r>
              <a:rPr lang="zh-CN" altLang="en-US" sz="2800" b="1">
                <a:solidFill>
                  <a:srgbClr val="0000CC"/>
                </a:solidFill>
                <a:sym typeface="+mn-ea"/>
              </a:rPr>
              <a:t>和各个地点的名称。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sp>
        <p:nvSpPr>
          <p:cNvPr id="112665" name="文本框 112664"/>
          <p:cNvSpPr txBox="1">
            <a:spLocks noChangeArrowheads="1"/>
          </p:cNvSpPr>
          <p:nvPr/>
        </p:nvSpPr>
        <p:spPr bwMode="auto">
          <a:xfrm>
            <a:off x="666115" y="4191000"/>
            <a:ext cx="10716260" cy="181483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用坐标表示平移：</a:t>
            </a:r>
            <a:endParaRPr lang="zh-CN" altLang="en-US" sz="2800" b="1">
              <a:solidFill>
                <a:srgbClr val="0000FF"/>
              </a:solidFill>
              <a:latin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+mn-ea"/>
              </a:rPr>
              <a:t>左右</a:t>
            </a:r>
            <a:r>
              <a:rPr lang="zh-CN" altLang="en-US" sz="2800" b="1">
                <a:solidFill>
                  <a:schemeClr val="tx1"/>
                </a:solidFill>
                <a:latin typeface="+mn-ea"/>
              </a:rPr>
              <a:t>平移，纵坐标不变，</a:t>
            </a:r>
            <a:r>
              <a:rPr lang="zh-CN" altLang="en-US" sz="2800" b="1">
                <a:solidFill>
                  <a:srgbClr val="0000FF"/>
                </a:solidFill>
                <a:latin typeface="+mn-ea"/>
              </a:rPr>
              <a:t>横坐标变化</a:t>
            </a:r>
            <a:r>
              <a:rPr lang="zh-CN" altLang="en-US" sz="2800" b="1">
                <a:solidFill>
                  <a:schemeClr val="tx1"/>
                </a:solidFill>
                <a:latin typeface="+mn-ea"/>
              </a:rPr>
              <a:t>（左减右加）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+mn-ea"/>
                <a:sym typeface="+mn-ea"/>
              </a:rPr>
              <a:t>上下</a:t>
            </a:r>
            <a:r>
              <a:rPr lang="zh-CN" altLang="en-US" sz="2800" b="1">
                <a:solidFill>
                  <a:schemeClr val="tx1"/>
                </a:solidFill>
                <a:latin typeface="+mn-ea"/>
                <a:sym typeface="+mn-ea"/>
              </a:rPr>
              <a:t>平移，横坐标不变，</a:t>
            </a:r>
            <a:r>
              <a:rPr lang="zh-CN" altLang="en-US" sz="2800" b="1">
                <a:solidFill>
                  <a:srgbClr val="0000FF"/>
                </a:solidFill>
                <a:latin typeface="+mn-ea"/>
                <a:sym typeface="+mn-ea"/>
              </a:rPr>
              <a:t>纵坐标变化</a:t>
            </a:r>
            <a:r>
              <a:rPr lang="zh-CN" altLang="en-US" sz="2800" b="1">
                <a:solidFill>
                  <a:schemeClr val="tx1"/>
                </a:solidFill>
                <a:latin typeface="+mn-ea"/>
                <a:sym typeface="+mn-ea"/>
              </a:rPr>
              <a:t>（下减上加）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bldLvl="0" animBg="1"/>
      <p:bldP spid="57348" grpId="1" animBg="1"/>
      <p:bldP spid="11266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4045" y="1563638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如何用坐标表示地理位置？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364" y="2715823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如何用坐标表示平移？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Text Box 3"/>
          <p:cNvSpPr txBox="1"/>
          <p:nvPr/>
        </p:nvSpPr>
        <p:spPr>
          <a:xfrm>
            <a:off x="508000" y="2966720"/>
            <a:ext cx="3931285" cy="23514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在平面直角坐标系中，有一点（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），要使它平移到点（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-2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-2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），应怎样平移？说出平移的路线。</a:t>
            </a:r>
          </a:p>
        </p:txBody>
      </p:sp>
      <p:grpSp>
        <p:nvGrpSpPr>
          <p:cNvPr id="27651" name="Group 4"/>
          <p:cNvGrpSpPr/>
          <p:nvPr/>
        </p:nvGrpSpPr>
        <p:grpSpPr>
          <a:xfrm>
            <a:off x="6040120" y="1743075"/>
            <a:ext cx="4443413" cy="4210050"/>
            <a:chOff x="864" y="249"/>
            <a:chExt cx="4080" cy="3778"/>
          </a:xfrm>
        </p:grpSpPr>
        <p:sp>
          <p:nvSpPr>
            <p:cNvPr id="27652" name="Rectangle 5"/>
            <p:cNvSpPr/>
            <p:nvPr/>
          </p:nvSpPr>
          <p:spPr>
            <a:xfrm>
              <a:off x="4689" y="379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53" name="Rectangle 6"/>
            <p:cNvSpPr/>
            <p:nvPr/>
          </p:nvSpPr>
          <p:spPr>
            <a:xfrm>
              <a:off x="4434" y="379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54" name="Rectangle 7"/>
            <p:cNvSpPr/>
            <p:nvPr/>
          </p:nvSpPr>
          <p:spPr>
            <a:xfrm>
              <a:off x="4179" y="379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55" name="Rectangle 8"/>
            <p:cNvSpPr/>
            <p:nvPr/>
          </p:nvSpPr>
          <p:spPr>
            <a:xfrm>
              <a:off x="3924" y="379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56" name="Rectangle 9"/>
            <p:cNvSpPr/>
            <p:nvPr/>
          </p:nvSpPr>
          <p:spPr>
            <a:xfrm>
              <a:off x="3648" y="3790"/>
              <a:ext cx="276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57" name="Rectangle 10"/>
            <p:cNvSpPr/>
            <p:nvPr/>
          </p:nvSpPr>
          <p:spPr>
            <a:xfrm>
              <a:off x="3414" y="3790"/>
              <a:ext cx="234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58" name="Rectangle 11"/>
            <p:cNvSpPr/>
            <p:nvPr/>
          </p:nvSpPr>
          <p:spPr>
            <a:xfrm>
              <a:off x="3159" y="379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59" name="Rectangle 12"/>
            <p:cNvSpPr/>
            <p:nvPr/>
          </p:nvSpPr>
          <p:spPr>
            <a:xfrm>
              <a:off x="2880" y="3790"/>
              <a:ext cx="279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0" name="Rectangle 13"/>
            <p:cNvSpPr/>
            <p:nvPr/>
          </p:nvSpPr>
          <p:spPr>
            <a:xfrm>
              <a:off x="2649" y="3790"/>
              <a:ext cx="231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1" name="Rectangle 14"/>
            <p:cNvSpPr/>
            <p:nvPr/>
          </p:nvSpPr>
          <p:spPr>
            <a:xfrm>
              <a:off x="2394" y="379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2" name="Rectangle 15"/>
            <p:cNvSpPr/>
            <p:nvPr/>
          </p:nvSpPr>
          <p:spPr>
            <a:xfrm>
              <a:off x="2139" y="379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3" name="Rectangle 16"/>
            <p:cNvSpPr/>
            <p:nvPr/>
          </p:nvSpPr>
          <p:spPr>
            <a:xfrm>
              <a:off x="1884" y="379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4" name="Rectangle 17"/>
            <p:cNvSpPr/>
            <p:nvPr/>
          </p:nvSpPr>
          <p:spPr>
            <a:xfrm>
              <a:off x="1632" y="3790"/>
              <a:ext cx="25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5" name="Rectangle 18"/>
            <p:cNvSpPr/>
            <p:nvPr/>
          </p:nvSpPr>
          <p:spPr>
            <a:xfrm>
              <a:off x="1374" y="3790"/>
              <a:ext cx="25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6" name="Rectangle 19"/>
            <p:cNvSpPr/>
            <p:nvPr/>
          </p:nvSpPr>
          <p:spPr>
            <a:xfrm>
              <a:off x="1152" y="3790"/>
              <a:ext cx="22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7" name="Rectangle 20"/>
            <p:cNvSpPr/>
            <p:nvPr/>
          </p:nvSpPr>
          <p:spPr>
            <a:xfrm>
              <a:off x="864" y="3790"/>
              <a:ext cx="28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8" name="Rectangle 21"/>
            <p:cNvSpPr/>
            <p:nvPr/>
          </p:nvSpPr>
          <p:spPr>
            <a:xfrm>
              <a:off x="4689" y="3545"/>
              <a:ext cx="255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69" name="Rectangle 22"/>
            <p:cNvSpPr/>
            <p:nvPr/>
          </p:nvSpPr>
          <p:spPr>
            <a:xfrm>
              <a:off x="4434" y="3545"/>
              <a:ext cx="255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0" name="Rectangle 23"/>
            <p:cNvSpPr/>
            <p:nvPr/>
          </p:nvSpPr>
          <p:spPr>
            <a:xfrm>
              <a:off x="4179" y="3545"/>
              <a:ext cx="255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1" name="Rectangle 24"/>
            <p:cNvSpPr/>
            <p:nvPr/>
          </p:nvSpPr>
          <p:spPr>
            <a:xfrm>
              <a:off x="3924" y="3545"/>
              <a:ext cx="255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2" name="Rectangle 25"/>
            <p:cNvSpPr/>
            <p:nvPr/>
          </p:nvSpPr>
          <p:spPr>
            <a:xfrm>
              <a:off x="3648" y="3545"/>
              <a:ext cx="276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3" name="Rectangle 26"/>
            <p:cNvSpPr/>
            <p:nvPr/>
          </p:nvSpPr>
          <p:spPr>
            <a:xfrm>
              <a:off x="3414" y="3545"/>
              <a:ext cx="234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4" name="Rectangle 27"/>
            <p:cNvSpPr/>
            <p:nvPr/>
          </p:nvSpPr>
          <p:spPr>
            <a:xfrm>
              <a:off x="3159" y="3545"/>
              <a:ext cx="255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5" name="Rectangle 28"/>
            <p:cNvSpPr/>
            <p:nvPr/>
          </p:nvSpPr>
          <p:spPr>
            <a:xfrm>
              <a:off x="2880" y="3545"/>
              <a:ext cx="279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6" name="Rectangle 29"/>
            <p:cNvSpPr/>
            <p:nvPr/>
          </p:nvSpPr>
          <p:spPr>
            <a:xfrm>
              <a:off x="2649" y="3545"/>
              <a:ext cx="231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7" name="Rectangle 30"/>
            <p:cNvSpPr/>
            <p:nvPr/>
          </p:nvSpPr>
          <p:spPr>
            <a:xfrm>
              <a:off x="2394" y="3545"/>
              <a:ext cx="255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8" name="Rectangle 31"/>
            <p:cNvSpPr/>
            <p:nvPr/>
          </p:nvSpPr>
          <p:spPr>
            <a:xfrm>
              <a:off x="2139" y="3545"/>
              <a:ext cx="255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79" name="Rectangle 32"/>
            <p:cNvSpPr/>
            <p:nvPr/>
          </p:nvSpPr>
          <p:spPr>
            <a:xfrm>
              <a:off x="1884" y="3545"/>
              <a:ext cx="255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0" name="Rectangle 33"/>
            <p:cNvSpPr/>
            <p:nvPr/>
          </p:nvSpPr>
          <p:spPr>
            <a:xfrm>
              <a:off x="1632" y="3545"/>
              <a:ext cx="252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1" name="Rectangle 34"/>
            <p:cNvSpPr/>
            <p:nvPr/>
          </p:nvSpPr>
          <p:spPr>
            <a:xfrm>
              <a:off x="1374" y="3545"/>
              <a:ext cx="258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2" name="Rectangle 35"/>
            <p:cNvSpPr/>
            <p:nvPr/>
          </p:nvSpPr>
          <p:spPr>
            <a:xfrm>
              <a:off x="1152" y="3545"/>
              <a:ext cx="222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3" name="Rectangle 36"/>
            <p:cNvSpPr/>
            <p:nvPr/>
          </p:nvSpPr>
          <p:spPr>
            <a:xfrm>
              <a:off x="864" y="3545"/>
              <a:ext cx="288" cy="2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4" name="Rectangle 37"/>
            <p:cNvSpPr/>
            <p:nvPr/>
          </p:nvSpPr>
          <p:spPr>
            <a:xfrm>
              <a:off x="4689" y="3303"/>
              <a:ext cx="25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5" name="Rectangle 38"/>
            <p:cNvSpPr/>
            <p:nvPr/>
          </p:nvSpPr>
          <p:spPr>
            <a:xfrm>
              <a:off x="4434" y="3303"/>
              <a:ext cx="25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6" name="Rectangle 39"/>
            <p:cNvSpPr/>
            <p:nvPr/>
          </p:nvSpPr>
          <p:spPr>
            <a:xfrm>
              <a:off x="4179" y="3303"/>
              <a:ext cx="25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7" name="Rectangle 40"/>
            <p:cNvSpPr/>
            <p:nvPr/>
          </p:nvSpPr>
          <p:spPr>
            <a:xfrm>
              <a:off x="3924" y="3303"/>
              <a:ext cx="25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8" name="Rectangle 41"/>
            <p:cNvSpPr/>
            <p:nvPr/>
          </p:nvSpPr>
          <p:spPr>
            <a:xfrm>
              <a:off x="3648" y="3303"/>
              <a:ext cx="276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89" name="Rectangle 42"/>
            <p:cNvSpPr/>
            <p:nvPr/>
          </p:nvSpPr>
          <p:spPr>
            <a:xfrm>
              <a:off x="3414" y="3303"/>
              <a:ext cx="234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0" name="Rectangle 43"/>
            <p:cNvSpPr/>
            <p:nvPr/>
          </p:nvSpPr>
          <p:spPr>
            <a:xfrm>
              <a:off x="3159" y="3303"/>
              <a:ext cx="25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1" name="Rectangle 44"/>
            <p:cNvSpPr/>
            <p:nvPr/>
          </p:nvSpPr>
          <p:spPr>
            <a:xfrm>
              <a:off x="2880" y="3303"/>
              <a:ext cx="279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2" name="Rectangle 45"/>
            <p:cNvSpPr/>
            <p:nvPr/>
          </p:nvSpPr>
          <p:spPr>
            <a:xfrm>
              <a:off x="2649" y="3303"/>
              <a:ext cx="231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3" name="Rectangle 46"/>
            <p:cNvSpPr/>
            <p:nvPr/>
          </p:nvSpPr>
          <p:spPr>
            <a:xfrm>
              <a:off x="2394" y="3303"/>
              <a:ext cx="25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4" name="Rectangle 47"/>
            <p:cNvSpPr/>
            <p:nvPr/>
          </p:nvSpPr>
          <p:spPr>
            <a:xfrm>
              <a:off x="2139" y="3303"/>
              <a:ext cx="25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5" name="Rectangle 48"/>
            <p:cNvSpPr/>
            <p:nvPr/>
          </p:nvSpPr>
          <p:spPr>
            <a:xfrm>
              <a:off x="1884" y="3303"/>
              <a:ext cx="25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6" name="Rectangle 49"/>
            <p:cNvSpPr/>
            <p:nvPr/>
          </p:nvSpPr>
          <p:spPr>
            <a:xfrm>
              <a:off x="1632" y="3303"/>
              <a:ext cx="252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7" name="Rectangle 50"/>
            <p:cNvSpPr/>
            <p:nvPr/>
          </p:nvSpPr>
          <p:spPr>
            <a:xfrm>
              <a:off x="1374" y="3303"/>
              <a:ext cx="258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8" name="Rectangle 51"/>
            <p:cNvSpPr/>
            <p:nvPr/>
          </p:nvSpPr>
          <p:spPr>
            <a:xfrm>
              <a:off x="1152" y="3303"/>
              <a:ext cx="222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699" name="Rectangle 52"/>
            <p:cNvSpPr/>
            <p:nvPr/>
          </p:nvSpPr>
          <p:spPr>
            <a:xfrm>
              <a:off x="864" y="3303"/>
              <a:ext cx="288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0" name="Rectangle 53"/>
            <p:cNvSpPr/>
            <p:nvPr/>
          </p:nvSpPr>
          <p:spPr>
            <a:xfrm>
              <a:off x="4689" y="3066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1" name="Rectangle 54"/>
            <p:cNvSpPr/>
            <p:nvPr/>
          </p:nvSpPr>
          <p:spPr>
            <a:xfrm>
              <a:off x="4434" y="3066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2" name="Rectangle 55"/>
            <p:cNvSpPr/>
            <p:nvPr/>
          </p:nvSpPr>
          <p:spPr>
            <a:xfrm>
              <a:off x="4179" y="3066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3" name="Rectangle 56"/>
            <p:cNvSpPr/>
            <p:nvPr/>
          </p:nvSpPr>
          <p:spPr>
            <a:xfrm>
              <a:off x="3924" y="3066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4" name="Rectangle 57"/>
            <p:cNvSpPr/>
            <p:nvPr/>
          </p:nvSpPr>
          <p:spPr>
            <a:xfrm>
              <a:off x="3648" y="3066"/>
              <a:ext cx="276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5" name="Rectangle 58"/>
            <p:cNvSpPr/>
            <p:nvPr/>
          </p:nvSpPr>
          <p:spPr>
            <a:xfrm>
              <a:off x="3414" y="3066"/>
              <a:ext cx="234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6" name="Rectangle 59"/>
            <p:cNvSpPr/>
            <p:nvPr/>
          </p:nvSpPr>
          <p:spPr>
            <a:xfrm>
              <a:off x="3159" y="3066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7" name="Rectangle 60"/>
            <p:cNvSpPr/>
            <p:nvPr/>
          </p:nvSpPr>
          <p:spPr>
            <a:xfrm>
              <a:off x="2880" y="3066"/>
              <a:ext cx="279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8" name="Rectangle 61"/>
            <p:cNvSpPr/>
            <p:nvPr/>
          </p:nvSpPr>
          <p:spPr>
            <a:xfrm>
              <a:off x="2649" y="3066"/>
              <a:ext cx="231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09" name="Rectangle 62"/>
            <p:cNvSpPr/>
            <p:nvPr/>
          </p:nvSpPr>
          <p:spPr>
            <a:xfrm>
              <a:off x="2394" y="3066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0" name="Rectangle 63"/>
            <p:cNvSpPr/>
            <p:nvPr/>
          </p:nvSpPr>
          <p:spPr>
            <a:xfrm>
              <a:off x="2139" y="3066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1" name="Rectangle 64"/>
            <p:cNvSpPr/>
            <p:nvPr/>
          </p:nvSpPr>
          <p:spPr>
            <a:xfrm>
              <a:off x="1884" y="3066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2" name="Rectangle 65"/>
            <p:cNvSpPr/>
            <p:nvPr/>
          </p:nvSpPr>
          <p:spPr>
            <a:xfrm>
              <a:off x="1632" y="3066"/>
              <a:ext cx="25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3" name="Rectangle 66"/>
            <p:cNvSpPr/>
            <p:nvPr/>
          </p:nvSpPr>
          <p:spPr>
            <a:xfrm>
              <a:off x="1374" y="3066"/>
              <a:ext cx="25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4" name="Rectangle 67"/>
            <p:cNvSpPr/>
            <p:nvPr/>
          </p:nvSpPr>
          <p:spPr>
            <a:xfrm>
              <a:off x="1152" y="3066"/>
              <a:ext cx="22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5" name="Rectangle 68"/>
            <p:cNvSpPr/>
            <p:nvPr/>
          </p:nvSpPr>
          <p:spPr>
            <a:xfrm>
              <a:off x="864" y="3066"/>
              <a:ext cx="28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6" name="Rectangle 69"/>
            <p:cNvSpPr/>
            <p:nvPr/>
          </p:nvSpPr>
          <p:spPr>
            <a:xfrm>
              <a:off x="4689" y="282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7" name="Rectangle 70"/>
            <p:cNvSpPr/>
            <p:nvPr/>
          </p:nvSpPr>
          <p:spPr>
            <a:xfrm>
              <a:off x="4434" y="282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8" name="Rectangle 71"/>
            <p:cNvSpPr/>
            <p:nvPr/>
          </p:nvSpPr>
          <p:spPr>
            <a:xfrm>
              <a:off x="4179" y="282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19" name="Rectangle 72"/>
            <p:cNvSpPr/>
            <p:nvPr/>
          </p:nvSpPr>
          <p:spPr>
            <a:xfrm>
              <a:off x="3924" y="282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0" name="Rectangle 73"/>
            <p:cNvSpPr/>
            <p:nvPr/>
          </p:nvSpPr>
          <p:spPr>
            <a:xfrm>
              <a:off x="3648" y="2829"/>
              <a:ext cx="276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1" name="Rectangle 74"/>
            <p:cNvSpPr/>
            <p:nvPr/>
          </p:nvSpPr>
          <p:spPr>
            <a:xfrm>
              <a:off x="3414" y="2829"/>
              <a:ext cx="234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2" name="Rectangle 75"/>
            <p:cNvSpPr/>
            <p:nvPr/>
          </p:nvSpPr>
          <p:spPr>
            <a:xfrm>
              <a:off x="3159" y="282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3" name="Rectangle 76"/>
            <p:cNvSpPr/>
            <p:nvPr/>
          </p:nvSpPr>
          <p:spPr>
            <a:xfrm>
              <a:off x="2880" y="2829"/>
              <a:ext cx="279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4" name="Rectangle 77"/>
            <p:cNvSpPr/>
            <p:nvPr/>
          </p:nvSpPr>
          <p:spPr>
            <a:xfrm>
              <a:off x="2649" y="2829"/>
              <a:ext cx="231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5" name="Rectangle 78"/>
            <p:cNvSpPr/>
            <p:nvPr/>
          </p:nvSpPr>
          <p:spPr>
            <a:xfrm>
              <a:off x="2394" y="282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6" name="Rectangle 79"/>
            <p:cNvSpPr/>
            <p:nvPr/>
          </p:nvSpPr>
          <p:spPr>
            <a:xfrm>
              <a:off x="2139" y="282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7" name="Rectangle 80"/>
            <p:cNvSpPr/>
            <p:nvPr/>
          </p:nvSpPr>
          <p:spPr>
            <a:xfrm>
              <a:off x="1884" y="282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8" name="Rectangle 81"/>
            <p:cNvSpPr/>
            <p:nvPr/>
          </p:nvSpPr>
          <p:spPr>
            <a:xfrm>
              <a:off x="1632" y="2829"/>
              <a:ext cx="25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29" name="Rectangle 82"/>
            <p:cNvSpPr/>
            <p:nvPr/>
          </p:nvSpPr>
          <p:spPr>
            <a:xfrm>
              <a:off x="1374" y="2829"/>
              <a:ext cx="25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0" name="Rectangle 83"/>
            <p:cNvSpPr/>
            <p:nvPr/>
          </p:nvSpPr>
          <p:spPr>
            <a:xfrm>
              <a:off x="1152" y="2829"/>
              <a:ext cx="22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1" name="Rectangle 84"/>
            <p:cNvSpPr/>
            <p:nvPr/>
          </p:nvSpPr>
          <p:spPr>
            <a:xfrm>
              <a:off x="864" y="2829"/>
              <a:ext cx="28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2" name="Rectangle 85"/>
            <p:cNvSpPr/>
            <p:nvPr/>
          </p:nvSpPr>
          <p:spPr>
            <a:xfrm>
              <a:off x="4689" y="2592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3" name="Rectangle 86"/>
            <p:cNvSpPr/>
            <p:nvPr/>
          </p:nvSpPr>
          <p:spPr>
            <a:xfrm>
              <a:off x="4434" y="2592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4" name="Rectangle 87"/>
            <p:cNvSpPr/>
            <p:nvPr/>
          </p:nvSpPr>
          <p:spPr>
            <a:xfrm>
              <a:off x="4179" y="2592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5" name="Rectangle 88"/>
            <p:cNvSpPr/>
            <p:nvPr/>
          </p:nvSpPr>
          <p:spPr>
            <a:xfrm>
              <a:off x="3924" y="2592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6" name="Rectangle 89"/>
            <p:cNvSpPr/>
            <p:nvPr/>
          </p:nvSpPr>
          <p:spPr>
            <a:xfrm>
              <a:off x="3648" y="2592"/>
              <a:ext cx="276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7" name="Rectangle 90"/>
            <p:cNvSpPr/>
            <p:nvPr/>
          </p:nvSpPr>
          <p:spPr>
            <a:xfrm>
              <a:off x="3414" y="2592"/>
              <a:ext cx="234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8" name="Rectangle 91"/>
            <p:cNvSpPr/>
            <p:nvPr/>
          </p:nvSpPr>
          <p:spPr>
            <a:xfrm>
              <a:off x="3159" y="2592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39" name="Rectangle 92"/>
            <p:cNvSpPr/>
            <p:nvPr/>
          </p:nvSpPr>
          <p:spPr>
            <a:xfrm>
              <a:off x="2880" y="2592"/>
              <a:ext cx="279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0" name="Rectangle 93"/>
            <p:cNvSpPr/>
            <p:nvPr/>
          </p:nvSpPr>
          <p:spPr>
            <a:xfrm>
              <a:off x="2649" y="2592"/>
              <a:ext cx="231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1" name="Rectangle 94"/>
            <p:cNvSpPr/>
            <p:nvPr/>
          </p:nvSpPr>
          <p:spPr>
            <a:xfrm>
              <a:off x="2394" y="2592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2" name="Rectangle 95"/>
            <p:cNvSpPr/>
            <p:nvPr/>
          </p:nvSpPr>
          <p:spPr>
            <a:xfrm>
              <a:off x="2139" y="2592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3" name="Rectangle 96"/>
            <p:cNvSpPr/>
            <p:nvPr/>
          </p:nvSpPr>
          <p:spPr>
            <a:xfrm>
              <a:off x="1884" y="2592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4" name="Rectangle 97"/>
            <p:cNvSpPr/>
            <p:nvPr/>
          </p:nvSpPr>
          <p:spPr>
            <a:xfrm>
              <a:off x="1632" y="2592"/>
              <a:ext cx="25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5" name="Rectangle 98"/>
            <p:cNvSpPr/>
            <p:nvPr/>
          </p:nvSpPr>
          <p:spPr>
            <a:xfrm>
              <a:off x="1374" y="2592"/>
              <a:ext cx="25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6" name="Rectangle 99"/>
            <p:cNvSpPr/>
            <p:nvPr/>
          </p:nvSpPr>
          <p:spPr>
            <a:xfrm>
              <a:off x="1152" y="2592"/>
              <a:ext cx="22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7" name="Rectangle 100"/>
            <p:cNvSpPr/>
            <p:nvPr/>
          </p:nvSpPr>
          <p:spPr>
            <a:xfrm>
              <a:off x="864" y="2592"/>
              <a:ext cx="28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8" name="Rectangle 101"/>
            <p:cNvSpPr/>
            <p:nvPr/>
          </p:nvSpPr>
          <p:spPr>
            <a:xfrm>
              <a:off x="4689" y="2362"/>
              <a:ext cx="255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49" name="Rectangle 102"/>
            <p:cNvSpPr/>
            <p:nvPr/>
          </p:nvSpPr>
          <p:spPr>
            <a:xfrm>
              <a:off x="4434" y="2362"/>
              <a:ext cx="255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0" name="Rectangle 103"/>
            <p:cNvSpPr/>
            <p:nvPr/>
          </p:nvSpPr>
          <p:spPr>
            <a:xfrm>
              <a:off x="4179" y="2362"/>
              <a:ext cx="255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1" name="Rectangle 104"/>
            <p:cNvSpPr/>
            <p:nvPr/>
          </p:nvSpPr>
          <p:spPr>
            <a:xfrm>
              <a:off x="3924" y="2362"/>
              <a:ext cx="255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2" name="Rectangle 105"/>
            <p:cNvSpPr/>
            <p:nvPr/>
          </p:nvSpPr>
          <p:spPr>
            <a:xfrm>
              <a:off x="3648" y="2362"/>
              <a:ext cx="276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3" name="Rectangle 106"/>
            <p:cNvSpPr/>
            <p:nvPr/>
          </p:nvSpPr>
          <p:spPr>
            <a:xfrm>
              <a:off x="3414" y="2362"/>
              <a:ext cx="234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4" name="Rectangle 107"/>
            <p:cNvSpPr/>
            <p:nvPr/>
          </p:nvSpPr>
          <p:spPr>
            <a:xfrm>
              <a:off x="3159" y="2362"/>
              <a:ext cx="255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5" name="Rectangle 108"/>
            <p:cNvSpPr/>
            <p:nvPr/>
          </p:nvSpPr>
          <p:spPr>
            <a:xfrm>
              <a:off x="2880" y="2362"/>
              <a:ext cx="279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6" name="Rectangle 109"/>
            <p:cNvSpPr/>
            <p:nvPr/>
          </p:nvSpPr>
          <p:spPr>
            <a:xfrm>
              <a:off x="2649" y="2362"/>
              <a:ext cx="231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7" name="Rectangle 110"/>
            <p:cNvSpPr/>
            <p:nvPr/>
          </p:nvSpPr>
          <p:spPr>
            <a:xfrm>
              <a:off x="2394" y="2362"/>
              <a:ext cx="255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8" name="Rectangle 111"/>
            <p:cNvSpPr/>
            <p:nvPr/>
          </p:nvSpPr>
          <p:spPr>
            <a:xfrm>
              <a:off x="2139" y="2362"/>
              <a:ext cx="255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59" name="Rectangle 112"/>
            <p:cNvSpPr/>
            <p:nvPr/>
          </p:nvSpPr>
          <p:spPr>
            <a:xfrm>
              <a:off x="1884" y="2362"/>
              <a:ext cx="255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0" name="Rectangle 113"/>
            <p:cNvSpPr/>
            <p:nvPr/>
          </p:nvSpPr>
          <p:spPr>
            <a:xfrm>
              <a:off x="1632" y="2362"/>
              <a:ext cx="252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1" name="Rectangle 114"/>
            <p:cNvSpPr/>
            <p:nvPr/>
          </p:nvSpPr>
          <p:spPr>
            <a:xfrm>
              <a:off x="1374" y="2362"/>
              <a:ext cx="258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2" name="Rectangle 115"/>
            <p:cNvSpPr/>
            <p:nvPr/>
          </p:nvSpPr>
          <p:spPr>
            <a:xfrm>
              <a:off x="1152" y="2362"/>
              <a:ext cx="222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3" name="Rectangle 116"/>
            <p:cNvSpPr/>
            <p:nvPr/>
          </p:nvSpPr>
          <p:spPr>
            <a:xfrm>
              <a:off x="864" y="2362"/>
              <a:ext cx="288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4" name="Rectangle 117"/>
            <p:cNvSpPr/>
            <p:nvPr/>
          </p:nvSpPr>
          <p:spPr>
            <a:xfrm>
              <a:off x="4689" y="2151"/>
              <a:ext cx="255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5" name="Rectangle 118"/>
            <p:cNvSpPr/>
            <p:nvPr/>
          </p:nvSpPr>
          <p:spPr>
            <a:xfrm>
              <a:off x="4434" y="2151"/>
              <a:ext cx="255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6" name="Rectangle 119"/>
            <p:cNvSpPr/>
            <p:nvPr/>
          </p:nvSpPr>
          <p:spPr>
            <a:xfrm>
              <a:off x="4179" y="2151"/>
              <a:ext cx="255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7" name="Rectangle 120"/>
            <p:cNvSpPr/>
            <p:nvPr/>
          </p:nvSpPr>
          <p:spPr>
            <a:xfrm>
              <a:off x="3924" y="2151"/>
              <a:ext cx="255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8" name="Rectangle 121"/>
            <p:cNvSpPr/>
            <p:nvPr/>
          </p:nvSpPr>
          <p:spPr>
            <a:xfrm>
              <a:off x="3648" y="2151"/>
              <a:ext cx="276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69" name="Rectangle 122"/>
            <p:cNvSpPr/>
            <p:nvPr/>
          </p:nvSpPr>
          <p:spPr>
            <a:xfrm>
              <a:off x="3414" y="2151"/>
              <a:ext cx="234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0" name="Rectangle 123"/>
            <p:cNvSpPr/>
            <p:nvPr/>
          </p:nvSpPr>
          <p:spPr>
            <a:xfrm>
              <a:off x="3159" y="2151"/>
              <a:ext cx="255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1" name="Rectangle 124"/>
            <p:cNvSpPr/>
            <p:nvPr/>
          </p:nvSpPr>
          <p:spPr>
            <a:xfrm>
              <a:off x="2880" y="2151"/>
              <a:ext cx="279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2" name="Rectangle 125"/>
            <p:cNvSpPr/>
            <p:nvPr/>
          </p:nvSpPr>
          <p:spPr>
            <a:xfrm>
              <a:off x="2649" y="2151"/>
              <a:ext cx="231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3" name="Rectangle 126"/>
            <p:cNvSpPr/>
            <p:nvPr/>
          </p:nvSpPr>
          <p:spPr>
            <a:xfrm>
              <a:off x="2394" y="2151"/>
              <a:ext cx="255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4" name="Rectangle 127"/>
            <p:cNvSpPr/>
            <p:nvPr/>
          </p:nvSpPr>
          <p:spPr>
            <a:xfrm>
              <a:off x="2139" y="2151"/>
              <a:ext cx="255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5" name="Rectangle 128"/>
            <p:cNvSpPr/>
            <p:nvPr/>
          </p:nvSpPr>
          <p:spPr>
            <a:xfrm>
              <a:off x="1884" y="2151"/>
              <a:ext cx="255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6" name="Rectangle 129"/>
            <p:cNvSpPr/>
            <p:nvPr/>
          </p:nvSpPr>
          <p:spPr>
            <a:xfrm>
              <a:off x="1632" y="2151"/>
              <a:ext cx="252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7" name="Rectangle 130"/>
            <p:cNvSpPr/>
            <p:nvPr/>
          </p:nvSpPr>
          <p:spPr>
            <a:xfrm>
              <a:off x="1374" y="2151"/>
              <a:ext cx="258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8" name="Rectangle 131"/>
            <p:cNvSpPr/>
            <p:nvPr/>
          </p:nvSpPr>
          <p:spPr>
            <a:xfrm>
              <a:off x="1152" y="2151"/>
              <a:ext cx="222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79" name="Rectangle 132"/>
            <p:cNvSpPr/>
            <p:nvPr/>
          </p:nvSpPr>
          <p:spPr>
            <a:xfrm>
              <a:off x="864" y="2151"/>
              <a:ext cx="288" cy="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0" name="Rectangle 133"/>
            <p:cNvSpPr/>
            <p:nvPr/>
          </p:nvSpPr>
          <p:spPr>
            <a:xfrm>
              <a:off x="4689" y="1914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1" name="Rectangle 134"/>
            <p:cNvSpPr/>
            <p:nvPr/>
          </p:nvSpPr>
          <p:spPr>
            <a:xfrm>
              <a:off x="4434" y="1914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2" name="Rectangle 135"/>
            <p:cNvSpPr/>
            <p:nvPr/>
          </p:nvSpPr>
          <p:spPr>
            <a:xfrm>
              <a:off x="4179" y="1914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3" name="Rectangle 136"/>
            <p:cNvSpPr/>
            <p:nvPr/>
          </p:nvSpPr>
          <p:spPr>
            <a:xfrm>
              <a:off x="3924" y="1914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4" name="Rectangle 137"/>
            <p:cNvSpPr/>
            <p:nvPr/>
          </p:nvSpPr>
          <p:spPr>
            <a:xfrm>
              <a:off x="3648" y="1914"/>
              <a:ext cx="276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5" name="Rectangle 138"/>
            <p:cNvSpPr/>
            <p:nvPr/>
          </p:nvSpPr>
          <p:spPr>
            <a:xfrm>
              <a:off x="3414" y="1914"/>
              <a:ext cx="234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6" name="Rectangle 139"/>
            <p:cNvSpPr/>
            <p:nvPr/>
          </p:nvSpPr>
          <p:spPr>
            <a:xfrm>
              <a:off x="3159" y="1914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7" name="Rectangle 140"/>
            <p:cNvSpPr/>
            <p:nvPr/>
          </p:nvSpPr>
          <p:spPr>
            <a:xfrm>
              <a:off x="2880" y="1914"/>
              <a:ext cx="279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8" name="Rectangle 141"/>
            <p:cNvSpPr/>
            <p:nvPr/>
          </p:nvSpPr>
          <p:spPr>
            <a:xfrm>
              <a:off x="2649" y="1914"/>
              <a:ext cx="231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89" name="Rectangle 142"/>
            <p:cNvSpPr/>
            <p:nvPr/>
          </p:nvSpPr>
          <p:spPr>
            <a:xfrm>
              <a:off x="2394" y="1914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0" name="Rectangle 143"/>
            <p:cNvSpPr/>
            <p:nvPr/>
          </p:nvSpPr>
          <p:spPr>
            <a:xfrm>
              <a:off x="2139" y="1914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1" name="Rectangle 144"/>
            <p:cNvSpPr/>
            <p:nvPr/>
          </p:nvSpPr>
          <p:spPr>
            <a:xfrm>
              <a:off x="1884" y="1914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2" name="Rectangle 145"/>
            <p:cNvSpPr/>
            <p:nvPr/>
          </p:nvSpPr>
          <p:spPr>
            <a:xfrm>
              <a:off x="1632" y="1914"/>
              <a:ext cx="25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3" name="Rectangle 146"/>
            <p:cNvSpPr/>
            <p:nvPr/>
          </p:nvSpPr>
          <p:spPr>
            <a:xfrm>
              <a:off x="1374" y="1914"/>
              <a:ext cx="25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4" name="Rectangle 147"/>
            <p:cNvSpPr/>
            <p:nvPr/>
          </p:nvSpPr>
          <p:spPr>
            <a:xfrm>
              <a:off x="1152" y="1914"/>
              <a:ext cx="22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5" name="Rectangle 148"/>
            <p:cNvSpPr/>
            <p:nvPr/>
          </p:nvSpPr>
          <p:spPr>
            <a:xfrm>
              <a:off x="864" y="1914"/>
              <a:ext cx="28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6" name="Rectangle 149"/>
            <p:cNvSpPr/>
            <p:nvPr/>
          </p:nvSpPr>
          <p:spPr>
            <a:xfrm>
              <a:off x="4689" y="1677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7" name="Rectangle 150"/>
            <p:cNvSpPr/>
            <p:nvPr/>
          </p:nvSpPr>
          <p:spPr>
            <a:xfrm>
              <a:off x="4434" y="1677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8" name="Rectangle 151"/>
            <p:cNvSpPr/>
            <p:nvPr/>
          </p:nvSpPr>
          <p:spPr>
            <a:xfrm>
              <a:off x="4179" y="1677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799" name="Rectangle 152"/>
            <p:cNvSpPr/>
            <p:nvPr/>
          </p:nvSpPr>
          <p:spPr>
            <a:xfrm>
              <a:off x="3924" y="1677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0" name="Rectangle 153"/>
            <p:cNvSpPr/>
            <p:nvPr/>
          </p:nvSpPr>
          <p:spPr>
            <a:xfrm>
              <a:off x="3648" y="1677"/>
              <a:ext cx="276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1" name="Rectangle 154"/>
            <p:cNvSpPr/>
            <p:nvPr/>
          </p:nvSpPr>
          <p:spPr>
            <a:xfrm>
              <a:off x="3414" y="1677"/>
              <a:ext cx="234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2" name="Rectangle 155"/>
            <p:cNvSpPr/>
            <p:nvPr/>
          </p:nvSpPr>
          <p:spPr>
            <a:xfrm>
              <a:off x="3159" y="1677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3" name="Rectangle 156"/>
            <p:cNvSpPr/>
            <p:nvPr/>
          </p:nvSpPr>
          <p:spPr>
            <a:xfrm>
              <a:off x="2880" y="1677"/>
              <a:ext cx="279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4" name="Rectangle 157"/>
            <p:cNvSpPr/>
            <p:nvPr/>
          </p:nvSpPr>
          <p:spPr>
            <a:xfrm>
              <a:off x="2649" y="1677"/>
              <a:ext cx="231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5" name="Rectangle 158"/>
            <p:cNvSpPr/>
            <p:nvPr/>
          </p:nvSpPr>
          <p:spPr>
            <a:xfrm>
              <a:off x="2394" y="1677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6" name="Rectangle 159"/>
            <p:cNvSpPr/>
            <p:nvPr/>
          </p:nvSpPr>
          <p:spPr>
            <a:xfrm>
              <a:off x="2139" y="1677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7" name="Rectangle 160"/>
            <p:cNvSpPr/>
            <p:nvPr/>
          </p:nvSpPr>
          <p:spPr>
            <a:xfrm>
              <a:off x="1884" y="1677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8" name="Rectangle 161"/>
            <p:cNvSpPr/>
            <p:nvPr/>
          </p:nvSpPr>
          <p:spPr>
            <a:xfrm>
              <a:off x="1632" y="1677"/>
              <a:ext cx="25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09" name="Rectangle 162"/>
            <p:cNvSpPr/>
            <p:nvPr/>
          </p:nvSpPr>
          <p:spPr>
            <a:xfrm>
              <a:off x="1374" y="1677"/>
              <a:ext cx="25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0" name="Rectangle 163"/>
            <p:cNvSpPr/>
            <p:nvPr/>
          </p:nvSpPr>
          <p:spPr>
            <a:xfrm>
              <a:off x="1152" y="1677"/>
              <a:ext cx="22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1" name="Rectangle 164"/>
            <p:cNvSpPr/>
            <p:nvPr/>
          </p:nvSpPr>
          <p:spPr>
            <a:xfrm>
              <a:off x="864" y="1677"/>
              <a:ext cx="28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2" name="Rectangle 165"/>
            <p:cNvSpPr/>
            <p:nvPr/>
          </p:nvSpPr>
          <p:spPr>
            <a:xfrm>
              <a:off x="4689" y="144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3" name="Rectangle 166"/>
            <p:cNvSpPr/>
            <p:nvPr/>
          </p:nvSpPr>
          <p:spPr>
            <a:xfrm>
              <a:off x="4434" y="144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4" name="Rectangle 167"/>
            <p:cNvSpPr/>
            <p:nvPr/>
          </p:nvSpPr>
          <p:spPr>
            <a:xfrm>
              <a:off x="4179" y="144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5" name="Rectangle 168"/>
            <p:cNvSpPr/>
            <p:nvPr/>
          </p:nvSpPr>
          <p:spPr>
            <a:xfrm>
              <a:off x="3924" y="144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6" name="Rectangle 169"/>
            <p:cNvSpPr/>
            <p:nvPr/>
          </p:nvSpPr>
          <p:spPr>
            <a:xfrm>
              <a:off x="3648" y="1440"/>
              <a:ext cx="276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7" name="Rectangle 170"/>
            <p:cNvSpPr/>
            <p:nvPr/>
          </p:nvSpPr>
          <p:spPr>
            <a:xfrm>
              <a:off x="3414" y="1440"/>
              <a:ext cx="234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8" name="Rectangle 171"/>
            <p:cNvSpPr/>
            <p:nvPr/>
          </p:nvSpPr>
          <p:spPr>
            <a:xfrm>
              <a:off x="3159" y="144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19" name="Rectangle 172"/>
            <p:cNvSpPr/>
            <p:nvPr/>
          </p:nvSpPr>
          <p:spPr>
            <a:xfrm>
              <a:off x="2880" y="1440"/>
              <a:ext cx="279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0" name="Rectangle 173"/>
            <p:cNvSpPr/>
            <p:nvPr/>
          </p:nvSpPr>
          <p:spPr>
            <a:xfrm>
              <a:off x="2649" y="1440"/>
              <a:ext cx="231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1" name="Rectangle 174"/>
            <p:cNvSpPr/>
            <p:nvPr/>
          </p:nvSpPr>
          <p:spPr>
            <a:xfrm>
              <a:off x="2394" y="144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2" name="Rectangle 175"/>
            <p:cNvSpPr/>
            <p:nvPr/>
          </p:nvSpPr>
          <p:spPr>
            <a:xfrm>
              <a:off x="2139" y="144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3" name="Rectangle 176"/>
            <p:cNvSpPr/>
            <p:nvPr/>
          </p:nvSpPr>
          <p:spPr>
            <a:xfrm>
              <a:off x="1884" y="1440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4" name="Rectangle 177"/>
            <p:cNvSpPr/>
            <p:nvPr/>
          </p:nvSpPr>
          <p:spPr>
            <a:xfrm>
              <a:off x="1632" y="1440"/>
              <a:ext cx="25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5" name="Rectangle 178"/>
            <p:cNvSpPr/>
            <p:nvPr/>
          </p:nvSpPr>
          <p:spPr>
            <a:xfrm>
              <a:off x="1374" y="1440"/>
              <a:ext cx="25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6" name="Rectangle 179"/>
            <p:cNvSpPr/>
            <p:nvPr/>
          </p:nvSpPr>
          <p:spPr>
            <a:xfrm>
              <a:off x="1152" y="1440"/>
              <a:ext cx="22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7" name="Rectangle 180"/>
            <p:cNvSpPr/>
            <p:nvPr/>
          </p:nvSpPr>
          <p:spPr>
            <a:xfrm>
              <a:off x="864" y="1440"/>
              <a:ext cx="28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8" name="Rectangle 181"/>
            <p:cNvSpPr/>
            <p:nvPr/>
          </p:nvSpPr>
          <p:spPr>
            <a:xfrm>
              <a:off x="4689" y="1203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29" name="Rectangle 182"/>
            <p:cNvSpPr/>
            <p:nvPr/>
          </p:nvSpPr>
          <p:spPr>
            <a:xfrm>
              <a:off x="4434" y="1203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0" name="Rectangle 183"/>
            <p:cNvSpPr/>
            <p:nvPr/>
          </p:nvSpPr>
          <p:spPr>
            <a:xfrm>
              <a:off x="4179" y="1203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1" name="Rectangle 184"/>
            <p:cNvSpPr/>
            <p:nvPr/>
          </p:nvSpPr>
          <p:spPr>
            <a:xfrm>
              <a:off x="3924" y="1203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2" name="Rectangle 185"/>
            <p:cNvSpPr/>
            <p:nvPr/>
          </p:nvSpPr>
          <p:spPr>
            <a:xfrm>
              <a:off x="3648" y="1203"/>
              <a:ext cx="276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3" name="Rectangle 186"/>
            <p:cNvSpPr/>
            <p:nvPr/>
          </p:nvSpPr>
          <p:spPr>
            <a:xfrm>
              <a:off x="3414" y="1203"/>
              <a:ext cx="234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4" name="Rectangle 187"/>
            <p:cNvSpPr/>
            <p:nvPr/>
          </p:nvSpPr>
          <p:spPr>
            <a:xfrm>
              <a:off x="3159" y="1203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5" name="Rectangle 188"/>
            <p:cNvSpPr/>
            <p:nvPr/>
          </p:nvSpPr>
          <p:spPr>
            <a:xfrm>
              <a:off x="2880" y="1203"/>
              <a:ext cx="279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6" name="Rectangle 189"/>
            <p:cNvSpPr/>
            <p:nvPr/>
          </p:nvSpPr>
          <p:spPr>
            <a:xfrm>
              <a:off x="2649" y="1203"/>
              <a:ext cx="231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7" name="Rectangle 190"/>
            <p:cNvSpPr/>
            <p:nvPr/>
          </p:nvSpPr>
          <p:spPr>
            <a:xfrm>
              <a:off x="2394" y="1203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8" name="Rectangle 191"/>
            <p:cNvSpPr/>
            <p:nvPr/>
          </p:nvSpPr>
          <p:spPr>
            <a:xfrm>
              <a:off x="2139" y="1203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39" name="Rectangle 192"/>
            <p:cNvSpPr/>
            <p:nvPr/>
          </p:nvSpPr>
          <p:spPr>
            <a:xfrm>
              <a:off x="1884" y="1203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0" name="Rectangle 193"/>
            <p:cNvSpPr/>
            <p:nvPr/>
          </p:nvSpPr>
          <p:spPr>
            <a:xfrm>
              <a:off x="1632" y="1203"/>
              <a:ext cx="25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1" name="Rectangle 194"/>
            <p:cNvSpPr/>
            <p:nvPr/>
          </p:nvSpPr>
          <p:spPr>
            <a:xfrm>
              <a:off x="1374" y="1203"/>
              <a:ext cx="25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2" name="Rectangle 195"/>
            <p:cNvSpPr/>
            <p:nvPr/>
          </p:nvSpPr>
          <p:spPr>
            <a:xfrm>
              <a:off x="1152" y="1203"/>
              <a:ext cx="22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3" name="Rectangle 196"/>
            <p:cNvSpPr/>
            <p:nvPr/>
          </p:nvSpPr>
          <p:spPr>
            <a:xfrm>
              <a:off x="864" y="1203"/>
              <a:ext cx="28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4" name="Rectangle 197"/>
            <p:cNvSpPr/>
            <p:nvPr/>
          </p:nvSpPr>
          <p:spPr>
            <a:xfrm>
              <a:off x="4689" y="960"/>
              <a:ext cx="255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5" name="Rectangle 198"/>
            <p:cNvSpPr/>
            <p:nvPr/>
          </p:nvSpPr>
          <p:spPr>
            <a:xfrm>
              <a:off x="4434" y="960"/>
              <a:ext cx="255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6" name="Rectangle 199"/>
            <p:cNvSpPr/>
            <p:nvPr/>
          </p:nvSpPr>
          <p:spPr>
            <a:xfrm>
              <a:off x="4179" y="960"/>
              <a:ext cx="255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7" name="Rectangle 200"/>
            <p:cNvSpPr/>
            <p:nvPr/>
          </p:nvSpPr>
          <p:spPr>
            <a:xfrm>
              <a:off x="3924" y="960"/>
              <a:ext cx="255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8" name="Rectangle 201"/>
            <p:cNvSpPr/>
            <p:nvPr/>
          </p:nvSpPr>
          <p:spPr>
            <a:xfrm>
              <a:off x="3648" y="960"/>
              <a:ext cx="276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49" name="Rectangle 202"/>
            <p:cNvSpPr/>
            <p:nvPr/>
          </p:nvSpPr>
          <p:spPr>
            <a:xfrm>
              <a:off x="3414" y="960"/>
              <a:ext cx="234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0" name="Rectangle 203"/>
            <p:cNvSpPr/>
            <p:nvPr/>
          </p:nvSpPr>
          <p:spPr>
            <a:xfrm>
              <a:off x="3159" y="960"/>
              <a:ext cx="255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1" name="Rectangle 204"/>
            <p:cNvSpPr/>
            <p:nvPr/>
          </p:nvSpPr>
          <p:spPr>
            <a:xfrm>
              <a:off x="2880" y="960"/>
              <a:ext cx="279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2" name="Rectangle 205"/>
            <p:cNvSpPr/>
            <p:nvPr/>
          </p:nvSpPr>
          <p:spPr>
            <a:xfrm>
              <a:off x="2649" y="960"/>
              <a:ext cx="231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3" name="Rectangle 206"/>
            <p:cNvSpPr/>
            <p:nvPr/>
          </p:nvSpPr>
          <p:spPr>
            <a:xfrm>
              <a:off x="2394" y="960"/>
              <a:ext cx="255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4" name="Rectangle 207"/>
            <p:cNvSpPr/>
            <p:nvPr/>
          </p:nvSpPr>
          <p:spPr>
            <a:xfrm>
              <a:off x="2139" y="960"/>
              <a:ext cx="255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5" name="Rectangle 208"/>
            <p:cNvSpPr/>
            <p:nvPr/>
          </p:nvSpPr>
          <p:spPr>
            <a:xfrm>
              <a:off x="1884" y="960"/>
              <a:ext cx="255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6" name="Rectangle 209"/>
            <p:cNvSpPr/>
            <p:nvPr/>
          </p:nvSpPr>
          <p:spPr>
            <a:xfrm>
              <a:off x="1632" y="960"/>
              <a:ext cx="252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7" name="Rectangle 210"/>
            <p:cNvSpPr/>
            <p:nvPr/>
          </p:nvSpPr>
          <p:spPr>
            <a:xfrm>
              <a:off x="1374" y="960"/>
              <a:ext cx="258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8" name="Rectangle 211"/>
            <p:cNvSpPr/>
            <p:nvPr/>
          </p:nvSpPr>
          <p:spPr>
            <a:xfrm>
              <a:off x="1152" y="960"/>
              <a:ext cx="222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59" name="Rectangle 212"/>
            <p:cNvSpPr/>
            <p:nvPr/>
          </p:nvSpPr>
          <p:spPr>
            <a:xfrm>
              <a:off x="864" y="960"/>
              <a:ext cx="288" cy="2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0" name="Rectangle 213"/>
            <p:cNvSpPr/>
            <p:nvPr/>
          </p:nvSpPr>
          <p:spPr>
            <a:xfrm>
              <a:off x="4689" y="720"/>
              <a:ext cx="255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1" name="Rectangle 214"/>
            <p:cNvSpPr/>
            <p:nvPr/>
          </p:nvSpPr>
          <p:spPr>
            <a:xfrm>
              <a:off x="4434" y="720"/>
              <a:ext cx="255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2" name="Rectangle 215"/>
            <p:cNvSpPr/>
            <p:nvPr/>
          </p:nvSpPr>
          <p:spPr>
            <a:xfrm>
              <a:off x="4179" y="720"/>
              <a:ext cx="255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3" name="Rectangle 216"/>
            <p:cNvSpPr/>
            <p:nvPr/>
          </p:nvSpPr>
          <p:spPr>
            <a:xfrm>
              <a:off x="3924" y="720"/>
              <a:ext cx="255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4" name="Rectangle 217"/>
            <p:cNvSpPr/>
            <p:nvPr/>
          </p:nvSpPr>
          <p:spPr>
            <a:xfrm>
              <a:off x="3648" y="720"/>
              <a:ext cx="276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5" name="Rectangle 218"/>
            <p:cNvSpPr/>
            <p:nvPr/>
          </p:nvSpPr>
          <p:spPr>
            <a:xfrm>
              <a:off x="3414" y="720"/>
              <a:ext cx="234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6" name="Rectangle 219"/>
            <p:cNvSpPr/>
            <p:nvPr/>
          </p:nvSpPr>
          <p:spPr>
            <a:xfrm>
              <a:off x="3159" y="720"/>
              <a:ext cx="255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7" name="Rectangle 220"/>
            <p:cNvSpPr/>
            <p:nvPr/>
          </p:nvSpPr>
          <p:spPr>
            <a:xfrm>
              <a:off x="2880" y="720"/>
              <a:ext cx="279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8" name="Rectangle 221"/>
            <p:cNvSpPr/>
            <p:nvPr/>
          </p:nvSpPr>
          <p:spPr>
            <a:xfrm>
              <a:off x="2649" y="720"/>
              <a:ext cx="231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69" name="Rectangle 222"/>
            <p:cNvSpPr/>
            <p:nvPr/>
          </p:nvSpPr>
          <p:spPr>
            <a:xfrm>
              <a:off x="2394" y="720"/>
              <a:ext cx="255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0" name="Rectangle 223"/>
            <p:cNvSpPr/>
            <p:nvPr/>
          </p:nvSpPr>
          <p:spPr>
            <a:xfrm>
              <a:off x="2139" y="720"/>
              <a:ext cx="255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1" name="Rectangle 224"/>
            <p:cNvSpPr/>
            <p:nvPr/>
          </p:nvSpPr>
          <p:spPr>
            <a:xfrm>
              <a:off x="1884" y="720"/>
              <a:ext cx="255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2" name="Rectangle 225"/>
            <p:cNvSpPr/>
            <p:nvPr/>
          </p:nvSpPr>
          <p:spPr>
            <a:xfrm>
              <a:off x="1632" y="720"/>
              <a:ext cx="252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3" name="Rectangle 226"/>
            <p:cNvSpPr/>
            <p:nvPr/>
          </p:nvSpPr>
          <p:spPr>
            <a:xfrm>
              <a:off x="1374" y="720"/>
              <a:ext cx="258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4" name="Rectangle 227"/>
            <p:cNvSpPr/>
            <p:nvPr/>
          </p:nvSpPr>
          <p:spPr>
            <a:xfrm>
              <a:off x="1152" y="720"/>
              <a:ext cx="222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5" name="Rectangle 228"/>
            <p:cNvSpPr/>
            <p:nvPr/>
          </p:nvSpPr>
          <p:spPr>
            <a:xfrm>
              <a:off x="864" y="720"/>
              <a:ext cx="288" cy="2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6" name="Rectangle 229"/>
            <p:cNvSpPr/>
            <p:nvPr/>
          </p:nvSpPr>
          <p:spPr>
            <a:xfrm>
              <a:off x="4689" y="486"/>
              <a:ext cx="255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7" name="Rectangle 230"/>
            <p:cNvSpPr/>
            <p:nvPr/>
          </p:nvSpPr>
          <p:spPr>
            <a:xfrm>
              <a:off x="4434" y="486"/>
              <a:ext cx="255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8" name="Rectangle 231"/>
            <p:cNvSpPr/>
            <p:nvPr/>
          </p:nvSpPr>
          <p:spPr>
            <a:xfrm>
              <a:off x="4179" y="486"/>
              <a:ext cx="255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79" name="Rectangle 232"/>
            <p:cNvSpPr/>
            <p:nvPr/>
          </p:nvSpPr>
          <p:spPr>
            <a:xfrm>
              <a:off x="3924" y="486"/>
              <a:ext cx="255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0" name="Rectangle 233"/>
            <p:cNvSpPr/>
            <p:nvPr/>
          </p:nvSpPr>
          <p:spPr>
            <a:xfrm>
              <a:off x="3648" y="486"/>
              <a:ext cx="276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1" name="Rectangle 234"/>
            <p:cNvSpPr/>
            <p:nvPr/>
          </p:nvSpPr>
          <p:spPr>
            <a:xfrm>
              <a:off x="3414" y="486"/>
              <a:ext cx="234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2" name="Rectangle 235"/>
            <p:cNvSpPr/>
            <p:nvPr/>
          </p:nvSpPr>
          <p:spPr>
            <a:xfrm>
              <a:off x="3159" y="486"/>
              <a:ext cx="255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3" name="Rectangle 236"/>
            <p:cNvSpPr/>
            <p:nvPr/>
          </p:nvSpPr>
          <p:spPr>
            <a:xfrm>
              <a:off x="2880" y="486"/>
              <a:ext cx="279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4" name="Rectangle 237"/>
            <p:cNvSpPr/>
            <p:nvPr/>
          </p:nvSpPr>
          <p:spPr>
            <a:xfrm>
              <a:off x="2649" y="486"/>
              <a:ext cx="231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5" name="Rectangle 238"/>
            <p:cNvSpPr/>
            <p:nvPr/>
          </p:nvSpPr>
          <p:spPr>
            <a:xfrm>
              <a:off x="2394" y="486"/>
              <a:ext cx="255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6" name="Rectangle 239"/>
            <p:cNvSpPr/>
            <p:nvPr/>
          </p:nvSpPr>
          <p:spPr>
            <a:xfrm>
              <a:off x="2139" y="486"/>
              <a:ext cx="255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7" name="Rectangle 240"/>
            <p:cNvSpPr/>
            <p:nvPr/>
          </p:nvSpPr>
          <p:spPr>
            <a:xfrm>
              <a:off x="1884" y="486"/>
              <a:ext cx="255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8" name="Rectangle 241"/>
            <p:cNvSpPr/>
            <p:nvPr/>
          </p:nvSpPr>
          <p:spPr>
            <a:xfrm>
              <a:off x="1632" y="486"/>
              <a:ext cx="252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89" name="Rectangle 242"/>
            <p:cNvSpPr/>
            <p:nvPr/>
          </p:nvSpPr>
          <p:spPr>
            <a:xfrm>
              <a:off x="1374" y="486"/>
              <a:ext cx="258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0" name="Rectangle 243"/>
            <p:cNvSpPr/>
            <p:nvPr/>
          </p:nvSpPr>
          <p:spPr>
            <a:xfrm>
              <a:off x="1152" y="486"/>
              <a:ext cx="222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1" name="Rectangle 244"/>
            <p:cNvSpPr/>
            <p:nvPr/>
          </p:nvSpPr>
          <p:spPr>
            <a:xfrm>
              <a:off x="864" y="486"/>
              <a:ext cx="288" cy="23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2" name="Rectangle 245"/>
            <p:cNvSpPr/>
            <p:nvPr/>
          </p:nvSpPr>
          <p:spPr>
            <a:xfrm>
              <a:off x="4689" y="24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3" name="Rectangle 246"/>
            <p:cNvSpPr/>
            <p:nvPr/>
          </p:nvSpPr>
          <p:spPr>
            <a:xfrm>
              <a:off x="4434" y="24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4" name="Rectangle 247"/>
            <p:cNvSpPr/>
            <p:nvPr/>
          </p:nvSpPr>
          <p:spPr>
            <a:xfrm>
              <a:off x="4179" y="24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5" name="Rectangle 248"/>
            <p:cNvSpPr/>
            <p:nvPr/>
          </p:nvSpPr>
          <p:spPr>
            <a:xfrm>
              <a:off x="3924" y="24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6" name="Rectangle 249"/>
            <p:cNvSpPr/>
            <p:nvPr/>
          </p:nvSpPr>
          <p:spPr>
            <a:xfrm>
              <a:off x="3648" y="249"/>
              <a:ext cx="276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7" name="Rectangle 250"/>
            <p:cNvSpPr/>
            <p:nvPr/>
          </p:nvSpPr>
          <p:spPr>
            <a:xfrm>
              <a:off x="3414" y="249"/>
              <a:ext cx="234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8" name="Rectangle 251"/>
            <p:cNvSpPr/>
            <p:nvPr/>
          </p:nvSpPr>
          <p:spPr>
            <a:xfrm>
              <a:off x="3159" y="24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899" name="Rectangle 252"/>
            <p:cNvSpPr/>
            <p:nvPr/>
          </p:nvSpPr>
          <p:spPr>
            <a:xfrm>
              <a:off x="2880" y="249"/>
              <a:ext cx="279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900" name="Rectangle 253"/>
            <p:cNvSpPr/>
            <p:nvPr/>
          </p:nvSpPr>
          <p:spPr>
            <a:xfrm>
              <a:off x="2649" y="249"/>
              <a:ext cx="231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901" name="Rectangle 254"/>
            <p:cNvSpPr/>
            <p:nvPr/>
          </p:nvSpPr>
          <p:spPr>
            <a:xfrm>
              <a:off x="2394" y="24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902" name="Rectangle 255"/>
            <p:cNvSpPr/>
            <p:nvPr/>
          </p:nvSpPr>
          <p:spPr>
            <a:xfrm>
              <a:off x="2139" y="24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903" name="Rectangle 256"/>
            <p:cNvSpPr/>
            <p:nvPr/>
          </p:nvSpPr>
          <p:spPr>
            <a:xfrm>
              <a:off x="1884" y="249"/>
              <a:ext cx="255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904" name="Rectangle 257"/>
            <p:cNvSpPr/>
            <p:nvPr/>
          </p:nvSpPr>
          <p:spPr>
            <a:xfrm>
              <a:off x="1632" y="249"/>
              <a:ext cx="25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905" name="Rectangle 258"/>
            <p:cNvSpPr/>
            <p:nvPr/>
          </p:nvSpPr>
          <p:spPr>
            <a:xfrm>
              <a:off x="1374" y="249"/>
              <a:ext cx="25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906" name="Rectangle 259"/>
            <p:cNvSpPr/>
            <p:nvPr/>
          </p:nvSpPr>
          <p:spPr>
            <a:xfrm>
              <a:off x="1152" y="249"/>
              <a:ext cx="222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907" name="Rectangle 260"/>
            <p:cNvSpPr/>
            <p:nvPr/>
          </p:nvSpPr>
          <p:spPr>
            <a:xfrm>
              <a:off x="864" y="249"/>
              <a:ext cx="288" cy="2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16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7908" name="Line 261"/>
            <p:cNvSpPr/>
            <p:nvPr/>
          </p:nvSpPr>
          <p:spPr>
            <a:xfrm>
              <a:off x="864" y="249"/>
              <a:ext cx="288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09" name="Line 262"/>
            <p:cNvSpPr/>
            <p:nvPr/>
          </p:nvSpPr>
          <p:spPr>
            <a:xfrm>
              <a:off x="864" y="486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0" name="Line 263"/>
            <p:cNvSpPr/>
            <p:nvPr/>
          </p:nvSpPr>
          <p:spPr>
            <a:xfrm>
              <a:off x="864" y="720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1" name="Line 264"/>
            <p:cNvSpPr/>
            <p:nvPr/>
          </p:nvSpPr>
          <p:spPr>
            <a:xfrm>
              <a:off x="864" y="960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2" name="Line 265"/>
            <p:cNvSpPr/>
            <p:nvPr/>
          </p:nvSpPr>
          <p:spPr>
            <a:xfrm>
              <a:off x="864" y="1203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3" name="Line 266"/>
            <p:cNvSpPr/>
            <p:nvPr/>
          </p:nvSpPr>
          <p:spPr>
            <a:xfrm>
              <a:off x="864" y="1440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4" name="Line 267"/>
            <p:cNvSpPr/>
            <p:nvPr/>
          </p:nvSpPr>
          <p:spPr>
            <a:xfrm>
              <a:off x="864" y="1677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5" name="Line 268"/>
            <p:cNvSpPr/>
            <p:nvPr/>
          </p:nvSpPr>
          <p:spPr>
            <a:xfrm>
              <a:off x="864" y="1914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6" name="Line 269"/>
            <p:cNvSpPr/>
            <p:nvPr/>
          </p:nvSpPr>
          <p:spPr>
            <a:xfrm>
              <a:off x="864" y="2151"/>
              <a:ext cx="4080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7" name="Line 270"/>
            <p:cNvSpPr/>
            <p:nvPr/>
          </p:nvSpPr>
          <p:spPr>
            <a:xfrm>
              <a:off x="864" y="2362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8" name="Line 271"/>
            <p:cNvSpPr/>
            <p:nvPr/>
          </p:nvSpPr>
          <p:spPr>
            <a:xfrm>
              <a:off x="864" y="2592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19" name="Line 272"/>
            <p:cNvSpPr/>
            <p:nvPr/>
          </p:nvSpPr>
          <p:spPr>
            <a:xfrm>
              <a:off x="864" y="2829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20" name="Line 273"/>
            <p:cNvSpPr/>
            <p:nvPr/>
          </p:nvSpPr>
          <p:spPr>
            <a:xfrm>
              <a:off x="864" y="3066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21" name="Line 274"/>
            <p:cNvSpPr/>
            <p:nvPr/>
          </p:nvSpPr>
          <p:spPr>
            <a:xfrm>
              <a:off x="864" y="3303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22" name="Line 275"/>
            <p:cNvSpPr/>
            <p:nvPr/>
          </p:nvSpPr>
          <p:spPr>
            <a:xfrm>
              <a:off x="864" y="3545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23" name="Line 276"/>
            <p:cNvSpPr/>
            <p:nvPr/>
          </p:nvSpPr>
          <p:spPr>
            <a:xfrm>
              <a:off x="864" y="3790"/>
              <a:ext cx="408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24" name="Line 277"/>
            <p:cNvSpPr/>
            <p:nvPr/>
          </p:nvSpPr>
          <p:spPr>
            <a:xfrm>
              <a:off x="864" y="4027"/>
              <a:ext cx="4080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25" name="Line 278"/>
            <p:cNvSpPr/>
            <p:nvPr/>
          </p:nvSpPr>
          <p:spPr>
            <a:xfrm>
              <a:off x="864" y="249"/>
              <a:ext cx="0" cy="237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26" name="Line 279"/>
            <p:cNvSpPr/>
            <p:nvPr/>
          </p:nvSpPr>
          <p:spPr>
            <a:xfrm>
              <a:off x="1152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27" name="Line 280"/>
            <p:cNvSpPr/>
            <p:nvPr/>
          </p:nvSpPr>
          <p:spPr>
            <a:xfrm>
              <a:off x="1374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28" name="Line 281"/>
            <p:cNvSpPr/>
            <p:nvPr/>
          </p:nvSpPr>
          <p:spPr>
            <a:xfrm>
              <a:off x="1632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29" name="Line 282"/>
            <p:cNvSpPr/>
            <p:nvPr/>
          </p:nvSpPr>
          <p:spPr>
            <a:xfrm>
              <a:off x="1884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0" name="Line 283"/>
            <p:cNvSpPr/>
            <p:nvPr/>
          </p:nvSpPr>
          <p:spPr>
            <a:xfrm>
              <a:off x="2139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1" name="Line 284"/>
            <p:cNvSpPr/>
            <p:nvPr/>
          </p:nvSpPr>
          <p:spPr>
            <a:xfrm>
              <a:off x="2394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2" name="Line 285"/>
            <p:cNvSpPr/>
            <p:nvPr/>
          </p:nvSpPr>
          <p:spPr>
            <a:xfrm>
              <a:off x="2649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3" name="Line 286"/>
            <p:cNvSpPr/>
            <p:nvPr/>
          </p:nvSpPr>
          <p:spPr>
            <a:xfrm>
              <a:off x="2880" y="249"/>
              <a:ext cx="0" cy="3778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4" name="Line 287"/>
            <p:cNvSpPr/>
            <p:nvPr/>
          </p:nvSpPr>
          <p:spPr>
            <a:xfrm>
              <a:off x="3159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5" name="Line 288"/>
            <p:cNvSpPr/>
            <p:nvPr/>
          </p:nvSpPr>
          <p:spPr>
            <a:xfrm>
              <a:off x="3414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6" name="Line 289"/>
            <p:cNvSpPr/>
            <p:nvPr/>
          </p:nvSpPr>
          <p:spPr>
            <a:xfrm>
              <a:off x="3648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7" name="Line 290"/>
            <p:cNvSpPr/>
            <p:nvPr/>
          </p:nvSpPr>
          <p:spPr>
            <a:xfrm>
              <a:off x="3924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8" name="Line 291"/>
            <p:cNvSpPr/>
            <p:nvPr/>
          </p:nvSpPr>
          <p:spPr>
            <a:xfrm>
              <a:off x="4179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39" name="Line 292"/>
            <p:cNvSpPr/>
            <p:nvPr/>
          </p:nvSpPr>
          <p:spPr>
            <a:xfrm>
              <a:off x="4434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40" name="Line 293"/>
            <p:cNvSpPr/>
            <p:nvPr/>
          </p:nvSpPr>
          <p:spPr>
            <a:xfrm>
              <a:off x="4689" y="249"/>
              <a:ext cx="0" cy="377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941" name="Line 294"/>
            <p:cNvSpPr/>
            <p:nvPr/>
          </p:nvSpPr>
          <p:spPr>
            <a:xfrm>
              <a:off x="4944" y="249"/>
              <a:ext cx="0" cy="3778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42" name="Line 295"/>
            <p:cNvSpPr/>
            <p:nvPr/>
          </p:nvSpPr>
          <p:spPr>
            <a:xfrm>
              <a:off x="1152" y="249"/>
              <a:ext cx="222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43" name="Line 296"/>
            <p:cNvSpPr/>
            <p:nvPr/>
          </p:nvSpPr>
          <p:spPr>
            <a:xfrm>
              <a:off x="1374" y="249"/>
              <a:ext cx="258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44" name="Line 297"/>
            <p:cNvSpPr/>
            <p:nvPr/>
          </p:nvSpPr>
          <p:spPr>
            <a:xfrm>
              <a:off x="1632" y="249"/>
              <a:ext cx="252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45" name="Line 298"/>
            <p:cNvSpPr/>
            <p:nvPr/>
          </p:nvSpPr>
          <p:spPr>
            <a:xfrm>
              <a:off x="1884" y="249"/>
              <a:ext cx="255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46" name="Line 299"/>
            <p:cNvSpPr/>
            <p:nvPr/>
          </p:nvSpPr>
          <p:spPr>
            <a:xfrm>
              <a:off x="2139" y="249"/>
              <a:ext cx="255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47" name="Line 300"/>
            <p:cNvSpPr/>
            <p:nvPr/>
          </p:nvSpPr>
          <p:spPr>
            <a:xfrm>
              <a:off x="2394" y="249"/>
              <a:ext cx="255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48" name="Line 301"/>
            <p:cNvSpPr/>
            <p:nvPr/>
          </p:nvSpPr>
          <p:spPr>
            <a:xfrm>
              <a:off x="2649" y="249"/>
              <a:ext cx="231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49" name="Line 302"/>
            <p:cNvSpPr/>
            <p:nvPr/>
          </p:nvSpPr>
          <p:spPr>
            <a:xfrm>
              <a:off x="2880" y="249"/>
              <a:ext cx="279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0" name="Line 303"/>
            <p:cNvSpPr/>
            <p:nvPr/>
          </p:nvSpPr>
          <p:spPr>
            <a:xfrm>
              <a:off x="3159" y="249"/>
              <a:ext cx="255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1" name="Line 304"/>
            <p:cNvSpPr/>
            <p:nvPr/>
          </p:nvSpPr>
          <p:spPr>
            <a:xfrm>
              <a:off x="3414" y="249"/>
              <a:ext cx="234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2" name="Line 305"/>
            <p:cNvSpPr/>
            <p:nvPr/>
          </p:nvSpPr>
          <p:spPr>
            <a:xfrm>
              <a:off x="3648" y="249"/>
              <a:ext cx="276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3" name="Line 306"/>
            <p:cNvSpPr/>
            <p:nvPr/>
          </p:nvSpPr>
          <p:spPr>
            <a:xfrm>
              <a:off x="3924" y="249"/>
              <a:ext cx="255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4" name="Line 307"/>
            <p:cNvSpPr/>
            <p:nvPr/>
          </p:nvSpPr>
          <p:spPr>
            <a:xfrm>
              <a:off x="4179" y="249"/>
              <a:ext cx="255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5" name="Line 308"/>
            <p:cNvSpPr/>
            <p:nvPr/>
          </p:nvSpPr>
          <p:spPr>
            <a:xfrm>
              <a:off x="4434" y="249"/>
              <a:ext cx="255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6" name="Line 309"/>
            <p:cNvSpPr/>
            <p:nvPr/>
          </p:nvSpPr>
          <p:spPr>
            <a:xfrm>
              <a:off x="4689" y="249"/>
              <a:ext cx="255" cy="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7" name="Line 310"/>
            <p:cNvSpPr/>
            <p:nvPr/>
          </p:nvSpPr>
          <p:spPr>
            <a:xfrm>
              <a:off x="864" y="486"/>
              <a:ext cx="0" cy="234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8" name="Line 311"/>
            <p:cNvSpPr/>
            <p:nvPr/>
          </p:nvSpPr>
          <p:spPr>
            <a:xfrm>
              <a:off x="864" y="720"/>
              <a:ext cx="0" cy="24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59" name="Line 312"/>
            <p:cNvSpPr/>
            <p:nvPr/>
          </p:nvSpPr>
          <p:spPr>
            <a:xfrm>
              <a:off x="864" y="960"/>
              <a:ext cx="0" cy="243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0" name="Line 313"/>
            <p:cNvSpPr/>
            <p:nvPr/>
          </p:nvSpPr>
          <p:spPr>
            <a:xfrm>
              <a:off x="864" y="1203"/>
              <a:ext cx="0" cy="237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1" name="Line 314"/>
            <p:cNvSpPr/>
            <p:nvPr/>
          </p:nvSpPr>
          <p:spPr>
            <a:xfrm>
              <a:off x="864" y="1440"/>
              <a:ext cx="0" cy="237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2" name="Line 315"/>
            <p:cNvSpPr/>
            <p:nvPr/>
          </p:nvSpPr>
          <p:spPr>
            <a:xfrm>
              <a:off x="864" y="1677"/>
              <a:ext cx="0" cy="237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3" name="Line 316"/>
            <p:cNvSpPr/>
            <p:nvPr/>
          </p:nvSpPr>
          <p:spPr>
            <a:xfrm>
              <a:off x="864" y="1914"/>
              <a:ext cx="0" cy="237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4" name="Line 317"/>
            <p:cNvSpPr/>
            <p:nvPr/>
          </p:nvSpPr>
          <p:spPr>
            <a:xfrm>
              <a:off x="864" y="2151"/>
              <a:ext cx="0" cy="211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5" name="Line 318"/>
            <p:cNvSpPr/>
            <p:nvPr/>
          </p:nvSpPr>
          <p:spPr>
            <a:xfrm>
              <a:off x="864" y="2362"/>
              <a:ext cx="0" cy="230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6" name="Line 319"/>
            <p:cNvSpPr/>
            <p:nvPr/>
          </p:nvSpPr>
          <p:spPr>
            <a:xfrm>
              <a:off x="864" y="2592"/>
              <a:ext cx="0" cy="237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7" name="Line 320"/>
            <p:cNvSpPr/>
            <p:nvPr/>
          </p:nvSpPr>
          <p:spPr>
            <a:xfrm>
              <a:off x="864" y="2829"/>
              <a:ext cx="0" cy="237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8" name="Line 321"/>
            <p:cNvSpPr/>
            <p:nvPr/>
          </p:nvSpPr>
          <p:spPr>
            <a:xfrm>
              <a:off x="864" y="3066"/>
              <a:ext cx="0" cy="237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69" name="Line 322"/>
            <p:cNvSpPr/>
            <p:nvPr/>
          </p:nvSpPr>
          <p:spPr>
            <a:xfrm>
              <a:off x="864" y="3303"/>
              <a:ext cx="0" cy="242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70" name="Line 323"/>
            <p:cNvSpPr/>
            <p:nvPr/>
          </p:nvSpPr>
          <p:spPr>
            <a:xfrm>
              <a:off x="864" y="3545"/>
              <a:ext cx="0" cy="245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27971" name="Line 324"/>
            <p:cNvSpPr/>
            <p:nvPr/>
          </p:nvSpPr>
          <p:spPr>
            <a:xfrm>
              <a:off x="864" y="3790"/>
              <a:ext cx="0" cy="237"/>
            </a:xfrm>
            <a:prstGeom prst="line">
              <a:avLst/>
            </a:prstGeom>
            <a:ln w="28575">
              <a:noFill/>
            </a:ln>
          </p:spPr>
        </p:sp>
      </p:grpSp>
      <p:sp>
        <p:nvSpPr>
          <p:cNvPr id="27972" name="Rectangle 325"/>
          <p:cNvSpPr/>
          <p:nvPr/>
        </p:nvSpPr>
        <p:spPr>
          <a:xfrm>
            <a:off x="6762433" y="3892550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- 5</a:t>
            </a:r>
          </a:p>
        </p:txBody>
      </p:sp>
      <p:sp>
        <p:nvSpPr>
          <p:cNvPr id="27973" name="Rectangle 326"/>
          <p:cNvSpPr/>
          <p:nvPr/>
        </p:nvSpPr>
        <p:spPr>
          <a:xfrm>
            <a:off x="7033895" y="3892550"/>
            <a:ext cx="207963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- 4</a:t>
            </a:r>
          </a:p>
        </p:txBody>
      </p:sp>
      <p:sp>
        <p:nvSpPr>
          <p:cNvPr id="27974" name="Rectangle 327"/>
          <p:cNvSpPr/>
          <p:nvPr/>
        </p:nvSpPr>
        <p:spPr>
          <a:xfrm>
            <a:off x="7346633" y="3892550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- 3</a:t>
            </a:r>
          </a:p>
        </p:txBody>
      </p:sp>
      <p:sp>
        <p:nvSpPr>
          <p:cNvPr id="27975" name="Rectangle 328"/>
          <p:cNvSpPr/>
          <p:nvPr/>
        </p:nvSpPr>
        <p:spPr>
          <a:xfrm>
            <a:off x="7618095" y="3892550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- 2</a:t>
            </a:r>
          </a:p>
        </p:txBody>
      </p:sp>
      <p:sp>
        <p:nvSpPr>
          <p:cNvPr id="27976" name="Rectangle 329"/>
          <p:cNvSpPr/>
          <p:nvPr/>
        </p:nvSpPr>
        <p:spPr>
          <a:xfrm>
            <a:off x="6249670" y="3883025"/>
            <a:ext cx="207963" cy="212725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- 7</a:t>
            </a:r>
          </a:p>
        </p:txBody>
      </p:sp>
      <p:sp>
        <p:nvSpPr>
          <p:cNvPr id="27977" name="Rectangle 330"/>
          <p:cNvSpPr/>
          <p:nvPr/>
        </p:nvSpPr>
        <p:spPr>
          <a:xfrm>
            <a:off x="6510020" y="3892550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- 6</a:t>
            </a:r>
          </a:p>
        </p:txBody>
      </p:sp>
      <p:sp>
        <p:nvSpPr>
          <p:cNvPr id="27978" name="Rectangle 331"/>
          <p:cNvSpPr/>
          <p:nvPr/>
        </p:nvSpPr>
        <p:spPr>
          <a:xfrm>
            <a:off x="8445183" y="391953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27979" name="Rectangle 332"/>
          <p:cNvSpPr/>
          <p:nvPr/>
        </p:nvSpPr>
        <p:spPr>
          <a:xfrm>
            <a:off x="8705533" y="391953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27980" name="Rectangle 333"/>
          <p:cNvSpPr/>
          <p:nvPr/>
        </p:nvSpPr>
        <p:spPr>
          <a:xfrm>
            <a:off x="8988108" y="391953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7981" name="Rectangle 334"/>
          <p:cNvSpPr/>
          <p:nvPr/>
        </p:nvSpPr>
        <p:spPr>
          <a:xfrm>
            <a:off x="9281795" y="3919538"/>
            <a:ext cx="207963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27982" name="Rectangle 335"/>
          <p:cNvSpPr/>
          <p:nvPr/>
        </p:nvSpPr>
        <p:spPr>
          <a:xfrm>
            <a:off x="9542145" y="391953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</a:p>
        </p:txBody>
      </p:sp>
      <p:sp>
        <p:nvSpPr>
          <p:cNvPr id="27983" name="Rectangle 336"/>
          <p:cNvSpPr/>
          <p:nvPr/>
        </p:nvSpPr>
        <p:spPr>
          <a:xfrm>
            <a:off x="9829483" y="391953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</a:p>
        </p:txBody>
      </p:sp>
      <p:sp>
        <p:nvSpPr>
          <p:cNvPr id="27984" name="Rectangle 337"/>
          <p:cNvSpPr/>
          <p:nvPr/>
        </p:nvSpPr>
        <p:spPr>
          <a:xfrm>
            <a:off x="10091420" y="391953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</a:p>
        </p:txBody>
      </p:sp>
      <p:sp>
        <p:nvSpPr>
          <p:cNvPr id="27985" name="Rectangle 338"/>
          <p:cNvSpPr/>
          <p:nvPr/>
        </p:nvSpPr>
        <p:spPr>
          <a:xfrm>
            <a:off x="8192770" y="3884613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27986" name="Rectangle 339"/>
          <p:cNvSpPr/>
          <p:nvPr/>
        </p:nvSpPr>
        <p:spPr>
          <a:xfrm>
            <a:off x="8018145" y="3508375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27987" name="Rectangle 340"/>
          <p:cNvSpPr/>
          <p:nvPr/>
        </p:nvSpPr>
        <p:spPr>
          <a:xfrm>
            <a:off x="8018145" y="3232150"/>
            <a:ext cx="209550" cy="212725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27988" name="Rectangle 341"/>
          <p:cNvSpPr/>
          <p:nvPr/>
        </p:nvSpPr>
        <p:spPr>
          <a:xfrm>
            <a:off x="8018145" y="2963863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7989" name="Rectangle 342"/>
          <p:cNvSpPr/>
          <p:nvPr/>
        </p:nvSpPr>
        <p:spPr>
          <a:xfrm>
            <a:off x="8018145" y="2714625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27990" name="Rectangle 343"/>
          <p:cNvSpPr/>
          <p:nvPr/>
        </p:nvSpPr>
        <p:spPr>
          <a:xfrm>
            <a:off x="8018145" y="244633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</a:p>
        </p:txBody>
      </p:sp>
      <p:sp>
        <p:nvSpPr>
          <p:cNvPr id="27991" name="Rectangle 344"/>
          <p:cNvSpPr/>
          <p:nvPr/>
        </p:nvSpPr>
        <p:spPr>
          <a:xfrm>
            <a:off x="8018145" y="2162175"/>
            <a:ext cx="209550" cy="212725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</a:p>
        </p:txBody>
      </p:sp>
      <p:sp>
        <p:nvSpPr>
          <p:cNvPr id="27992" name="Rectangle 345"/>
          <p:cNvSpPr/>
          <p:nvPr/>
        </p:nvSpPr>
        <p:spPr>
          <a:xfrm>
            <a:off x="8018145" y="189388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</a:p>
        </p:txBody>
      </p:sp>
      <p:sp>
        <p:nvSpPr>
          <p:cNvPr id="27993" name="Text Box 346"/>
          <p:cNvSpPr txBox="1"/>
          <p:nvPr/>
        </p:nvSpPr>
        <p:spPr>
          <a:xfrm>
            <a:off x="10273983" y="3802063"/>
            <a:ext cx="261937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i="1" dirty="0">
                <a:solidFill>
                  <a:srgbClr val="FF9900"/>
                </a:solidFill>
                <a:latin typeface="Times New Roman" panose="02020603050405020304" charset="0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27994" name="Text Box 347"/>
          <p:cNvSpPr txBox="1"/>
          <p:nvPr/>
        </p:nvSpPr>
        <p:spPr>
          <a:xfrm>
            <a:off x="7881620" y="1393825"/>
            <a:ext cx="314325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i="1" dirty="0">
                <a:solidFill>
                  <a:srgbClr val="FF9900"/>
                </a:solidFill>
                <a:latin typeface="Times New Roman" panose="02020603050405020304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27995" name="Rectangle 348"/>
          <p:cNvSpPr/>
          <p:nvPr/>
        </p:nvSpPr>
        <p:spPr>
          <a:xfrm>
            <a:off x="7983220" y="5032375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- 5</a:t>
            </a:r>
          </a:p>
        </p:txBody>
      </p:sp>
      <p:sp>
        <p:nvSpPr>
          <p:cNvPr id="27996" name="Rectangle 349"/>
          <p:cNvSpPr/>
          <p:nvPr/>
        </p:nvSpPr>
        <p:spPr>
          <a:xfrm>
            <a:off x="7983220" y="478313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- 4</a:t>
            </a:r>
          </a:p>
        </p:txBody>
      </p:sp>
      <p:sp>
        <p:nvSpPr>
          <p:cNvPr id="27997" name="Rectangle 350"/>
          <p:cNvSpPr/>
          <p:nvPr/>
        </p:nvSpPr>
        <p:spPr>
          <a:xfrm>
            <a:off x="7983220" y="4514850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- 3</a:t>
            </a:r>
          </a:p>
        </p:txBody>
      </p:sp>
      <p:sp>
        <p:nvSpPr>
          <p:cNvPr id="27998" name="Rectangle 351"/>
          <p:cNvSpPr/>
          <p:nvPr/>
        </p:nvSpPr>
        <p:spPr>
          <a:xfrm>
            <a:off x="7983220" y="4275138"/>
            <a:ext cx="209550" cy="21431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- 2</a:t>
            </a:r>
          </a:p>
        </p:txBody>
      </p:sp>
      <p:sp>
        <p:nvSpPr>
          <p:cNvPr id="27999" name="Rectangle 352"/>
          <p:cNvSpPr/>
          <p:nvPr/>
        </p:nvSpPr>
        <p:spPr>
          <a:xfrm>
            <a:off x="7991158" y="5584825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- 7</a:t>
            </a:r>
          </a:p>
        </p:txBody>
      </p:sp>
      <p:sp>
        <p:nvSpPr>
          <p:cNvPr id="28000" name="Rectangle 353"/>
          <p:cNvSpPr/>
          <p:nvPr/>
        </p:nvSpPr>
        <p:spPr>
          <a:xfrm>
            <a:off x="7991158" y="5318125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- 6</a:t>
            </a:r>
          </a:p>
        </p:txBody>
      </p:sp>
      <p:sp>
        <p:nvSpPr>
          <p:cNvPr id="28001" name="Rectangle 354"/>
          <p:cNvSpPr/>
          <p:nvPr/>
        </p:nvSpPr>
        <p:spPr>
          <a:xfrm>
            <a:off x="7991158" y="4016375"/>
            <a:ext cx="209550" cy="21431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- 1</a:t>
            </a:r>
          </a:p>
        </p:txBody>
      </p:sp>
      <p:sp>
        <p:nvSpPr>
          <p:cNvPr id="28002" name="Rectangle 355"/>
          <p:cNvSpPr/>
          <p:nvPr/>
        </p:nvSpPr>
        <p:spPr>
          <a:xfrm>
            <a:off x="7805420" y="3832225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- 1</a:t>
            </a:r>
          </a:p>
        </p:txBody>
      </p:sp>
      <p:sp>
        <p:nvSpPr>
          <p:cNvPr id="28003" name="Line 356"/>
          <p:cNvSpPr/>
          <p:nvPr/>
        </p:nvSpPr>
        <p:spPr>
          <a:xfrm flipV="1">
            <a:off x="8237220" y="1609725"/>
            <a:ext cx="0" cy="9906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8004" name="Line 357"/>
          <p:cNvSpPr/>
          <p:nvPr/>
        </p:nvSpPr>
        <p:spPr>
          <a:xfrm>
            <a:off x="10231120" y="3857625"/>
            <a:ext cx="3937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pic>
        <p:nvPicPr>
          <p:cNvPr id="156006" name="Picture 358" descr="圆点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0735" y="2925763"/>
            <a:ext cx="258763" cy="258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6007" name="Picture 359" descr="圆点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4758" y="4222750"/>
            <a:ext cx="288925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009" name="Rectangle 362"/>
          <p:cNvSpPr/>
          <p:nvPr/>
        </p:nvSpPr>
        <p:spPr>
          <a:xfrm>
            <a:off x="8110220" y="2535238"/>
            <a:ext cx="14401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156011" name="Rectangle 363"/>
          <p:cNvSpPr/>
          <p:nvPr/>
        </p:nvSpPr>
        <p:spPr>
          <a:xfrm>
            <a:off x="6650355" y="4413250"/>
            <a:ext cx="16433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-2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-2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28682" name="矩形 161802" descr="water"/>
          <p:cNvSpPr>
            <a:spLocks noChangeArrowheads="1" noChangeShapeType="1" noTextEdit="1"/>
          </p:cNvSpPr>
          <p:nvPr/>
        </p:nvSpPr>
        <p:spPr bwMode="auto">
          <a:xfrm>
            <a:off x="254953" y="1442085"/>
            <a:ext cx="3052762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006600"/>
                  </a:solidFill>
                  <a:rou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effectLst>
                  <a:outerShdw dist="107763" dir="13500000" sx="125000" sy="125000" rotWithShape="0">
                    <a:srgbClr val="C7DFD3">
                      <a:alpha val="75000"/>
                    </a:srgbClr>
                  </a:outerShdw>
                </a:effectLst>
                <a:latin typeface="宋体" panose="02010600030101010101" pitchFamily="2" charset="-122"/>
              </a:rPr>
              <a:t>逆向说理</a:t>
            </a:r>
          </a:p>
        </p:txBody>
      </p: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pic>
        <p:nvPicPr>
          <p:cNvPr id="6" name="图片 5" descr="微尘数学LOGO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270" y="26035"/>
            <a:ext cx="2095500" cy="762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6170" y="-431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3555" name="Rectangle 3"/>
          <p:cNvSpPr/>
          <p:nvPr/>
        </p:nvSpPr>
        <p:spPr>
          <a:xfrm>
            <a:off x="337820" y="908050"/>
            <a:ext cx="10679430" cy="396113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 dirty="0" smtClean="0">
                <a:latin typeface="+mn-ea"/>
                <a:cs typeface="+mn-ea"/>
              </a:rPr>
              <a:t>探究</a:t>
            </a:r>
            <a:r>
              <a:rPr lang="en-US" altLang="zh-CN" sz="3200" dirty="0">
                <a:latin typeface="+mn-ea"/>
                <a:cs typeface="+mn-ea"/>
              </a:rPr>
              <a:t>: </a:t>
            </a:r>
            <a:r>
              <a:rPr lang="zh-CN" altLang="en-US" sz="3200" dirty="0">
                <a:latin typeface="+mn-ea"/>
                <a:cs typeface="+mn-ea"/>
              </a:rPr>
              <a:t>根据以下条件画一幅示意图，标出学校和小刚家、小强家、小敏家的位置。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+mn-ea"/>
                <a:cs typeface="+mn-ea"/>
              </a:rPr>
              <a:t>  小刚家：出校门向东走</a:t>
            </a:r>
            <a:r>
              <a:rPr lang="en-US" altLang="zh-CN" sz="3200" dirty="0">
                <a:latin typeface="+mn-ea"/>
                <a:cs typeface="+mn-ea"/>
              </a:rPr>
              <a:t>1 500 m</a:t>
            </a:r>
            <a:r>
              <a:rPr lang="zh-CN" altLang="en-US" sz="3200" dirty="0">
                <a:latin typeface="+mn-ea"/>
                <a:cs typeface="+mn-ea"/>
              </a:rPr>
              <a:t>，再向北走</a:t>
            </a:r>
            <a:r>
              <a:rPr lang="en-US" altLang="zh-CN" sz="3200" dirty="0">
                <a:latin typeface="+mn-ea"/>
                <a:cs typeface="+mn-ea"/>
              </a:rPr>
              <a:t>2 000 m.</a:t>
            </a:r>
          </a:p>
          <a:p>
            <a:pPr indent="0">
              <a:spcBef>
                <a:spcPct val="20000"/>
              </a:spcBef>
              <a:buNone/>
            </a:pPr>
            <a:r>
              <a:rPr lang="zh-CN" altLang="en-US" sz="3200" dirty="0">
                <a:latin typeface="+mn-ea"/>
                <a:cs typeface="+mn-ea"/>
              </a:rPr>
              <a:t>  小强家：出校门向西走</a:t>
            </a:r>
            <a:r>
              <a:rPr lang="en-US" altLang="zh-CN" sz="3200" dirty="0">
                <a:latin typeface="+mn-ea"/>
                <a:cs typeface="+mn-ea"/>
              </a:rPr>
              <a:t>2 000 m</a:t>
            </a:r>
            <a:r>
              <a:rPr lang="zh-CN" altLang="en-US" sz="3200" dirty="0">
                <a:latin typeface="+mn-ea"/>
                <a:cs typeface="+mn-ea"/>
              </a:rPr>
              <a:t>，再向北走</a:t>
            </a:r>
            <a:r>
              <a:rPr lang="en-US" altLang="zh-CN" sz="3200" dirty="0">
                <a:latin typeface="+mn-ea"/>
                <a:cs typeface="+mn-ea"/>
              </a:rPr>
              <a:t>3 500 m</a:t>
            </a:r>
            <a:r>
              <a:rPr lang="zh-CN" altLang="en-US" sz="3200" dirty="0">
                <a:latin typeface="+mn-ea"/>
                <a:cs typeface="+mn-ea"/>
              </a:rPr>
              <a:t>，最后向东走</a:t>
            </a:r>
            <a:r>
              <a:rPr lang="en-US" altLang="zh-CN" sz="3200" dirty="0">
                <a:latin typeface="+mn-ea"/>
                <a:cs typeface="+mn-ea"/>
              </a:rPr>
              <a:t>500 m</a:t>
            </a:r>
            <a:r>
              <a:rPr lang="zh-CN" altLang="en-US" sz="3200" dirty="0">
                <a:latin typeface="+mn-ea"/>
                <a:cs typeface="+mn-ea"/>
              </a:rPr>
              <a:t>。</a:t>
            </a:r>
            <a:endParaRPr lang="en-US" altLang="zh-CN" sz="3200" dirty="0">
              <a:latin typeface="+mn-ea"/>
              <a:cs typeface="+mn-ea"/>
            </a:endParaRPr>
          </a:p>
          <a:p>
            <a:pPr indent="0">
              <a:spcBef>
                <a:spcPct val="20000"/>
              </a:spcBef>
              <a:buNone/>
            </a:pPr>
            <a:r>
              <a:rPr lang="zh-CN" altLang="en-US" sz="3200" dirty="0">
                <a:latin typeface="+mn-ea"/>
                <a:cs typeface="+mn-ea"/>
              </a:rPr>
              <a:t>  小敏家：出校门向南走</a:t>
            </a:r>
            <a:r>
              <a:rPr lang="en-US" altLang="zh-CN" sz="3200" dirty="0">
                <a:latin typeface="+mn-ea"/>
                <a:cs typeface="+mn-ea"/>
              </a:rPr>
              <a:t>1 000 m</a:t>
            </a:r>
            <a:r>
              <a:rPr lang="zh-CN" altLang="en-US" sz="3200" dirty="0">
                <a:latin typeface="+mn-ea"/>
                <a:cs typeface="+mn-ea"/>
              </a:rPr>
              <a:t>，再向东走</a:t>
            </a:r>
            <a:r>
              <a:rPr lang="en-US" altLang="zh-CN" sz="3200" dirty="0">
                <a:latin typeface="+mn-ea"/>
                <a:cs typeface="+mn-ea"/>
              </a:rPr>
              <a:t>3 000 m</a:t>
            </a:r>
            <a:r>
              <a:rPr lang="zh-CN" altLang="en-US" sz="3200" dirty="0">
                <a:latin typeface="+mn-ea"/>
                <a:cs typeface="+mn-ea"/>
              </a:rPr>
              <a:t>，最后向南走</a:t>
            </a:r>
            <a:r>
              <a:rPr lang="en-US" altLang="zh-CN" sz="3200" dirty="0">
                <a:latin typeface="+mn-ea"/>
                <a:cs typeface="+mn-ea"/>
              </a:rPr>
              <a:t>750 m</a:t>
            </a:r>
            <a:r>
              <a:rPr lang="zh-CN" altLang="en-US" sz="3200" dirty="0">
                <a:latin typeface="+mn-ea"/>
                <a:cs typeface="+mn-ea"/>
              </a:rPr>
              <a:t>。</a:t>
            </a:r>
          </a:p>
        </p:txBody>
      </p:sp>
      <p:sp>
        <p:nvSpPr>
          <p:cNvPr id="23558" name="Text Box 6"/>
          <p:cNvSpPr txBox="1"/>
          <p:nvPr/>
        </p:nvSpPr>
        <p:spPr>
          <a:xfrm>
            <a:off x="1137285" y="4869180"/>
            <a:ext cx="10173335" cy="1599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cs typeface="+mn-ea"/>
              </a:rPr>
              <a:t>思考</a:t>
            </a:r>
            <a:r>
              <a:rPr lang="en-US" altLang="zh-CN" sz="2800" dirty="0">
                <a:solidFill>
                  <a:srgbClr val="0000FF"/>
                </a:solidFill>
                <a:latin typeface="+mn-ea"/>
                <a:cs typeface="+mn-ea"/>
              </a:rPr>
              <a:t>:</a:t>
            </a:r>
          </a:p>
          <a:p>
            <a:pPr lvl="0" eaLnBrk="1" hangingPunct="1">
              <a:lnSpc>
                <a:spcPct val="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cs typeface="+mn-ea"/>
              </a:rPr>
              <a:t>你能利用平面直角坐标系描述几位同学家的位置吗？</a:t>
            </a:r>
          </a:p>
          <a:p>
            <a:pPr lvl="0" eaLnBrk="1" hangingPunct="1">
              <a:lnSpc>
                <a:spcPct val="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cs typeface="+mn-ea"/>
              </a:rPr>
              <a:t>你打算怎样建立平面直角坐标系？</a:t>
            </a:r>
          </a:p>
          <a:p>
            <a:pPr lvl="0" eaLnBrk="1" hangingPunct="1">
              <a:lnSpc>
                <a:spcPct val="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cs typeface="+mn-ea"/>
              </a:rPr>
              <a:t>你能在所作的平面直角坐标系中确定各位置的坐标吗？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301" name="Group 205"/>
          <p:cNvGraphicFramePr>
            <a:graphicFrameLocks noGrp="1"/>
          </p:cNvGraphicFramePr>
          <p:nvPr/>
        </p:nvGraphicFramePr>
        <p:xfrm>
          <a:off x="4079558" y="979488"/>
          <a:ext cx="6337300" cy="5757228"/>
        </p:xfrm>
        <a:graphic>
          <a:graphicData uri="http://schemas.openxmlformats.org/drawingml/2006/table">
            <a:tbl>
              <a:tblPr/>
              <a:tblGrid>
                <a:gridCol w="528637"/>
                <a:gridCol w="527050"/>
                <a:gridCol w="527050"/>
                <a:gridCol w="530225"/>
                <a:gridCol w="525463"/>
                <a:gridCol w="530225"/>
                <a:gridCol w="527050"/>
                <a:gridCol w="527050"/>
                <a:gridCol w="528637"/>
                <a:gridCol w="528638"/>
                <a:gridCol w="528637"/>
                <a:gridCol w="528638"/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58" name="Line 162"/>
          <p:cNvSpPr/>
          <p:nvPr/>
        </p:nvSpPr>
        <p:spPr>
          <a:xfrm flipH="1" flipV="1">
            <a:off x="7246620" y="717550"/>
            <a:ext cx="1588" cy="6453188"/>
          </a:xfrm>
          <a:prstGeom prst="line">
            <a:avLst/>
          </a:prstGeom>
          <a:ln w="38100" cap="flat" cmpd="sng">
            <a:solidFill>
              <a:srgbClr val="FB051C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259" name="Line 163"/>
          <p:cNvSpPr/>
          <p:nvPr/>
        </p:nvSpPr>
        <p:spPr>
          <a:xfrm flipV="1">
            <a:off x="3862070" y="4625975"/>
            <a:ext cx="7092950" cy="0"/>
          </a:xfrm>
          <a:prstGeom prst="line">
            <a:avLst/>
          </a:prstGeom>
          <a:ln w="38100" cap="flat" cmpd="sng">
            <a:solidFill>
              <a:srgbClr val="FB051C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265" name="Text Box 169"/>
          <p:cNvSpPr txBox="1"/>
          <p:nvPr/>
        </p:nvSpPr>
        <p:spPr>
          <a:xfrm>
            <a:off x="10235884" y="4651376"/>
            <a:ext cx="82708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2800" b="1" i="1" dirty="0">
                <a:latin typeface="Times New Roman" panose="02020603050405020304" charset="0"/>
                <a:ea typeface="Times New Roman" panose="02020603050405020304" charset="0"/>
              </a:rPr>
              <a:t>x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/m</a:t>
            </a:r>
          </a:p>
        </p:txBody>
      </p:sp>
      <p:sp>
        <p:nvSpPr>
          <p:cNvPr id="4266" name="Text Box 170"/>
          <p:cNvSpPr txBox="1"/>
          <p:nvPr/>
        </p:nvSpPr>
        <p:spPr>
          <a:xfrm>
            <a:off x="7319645" y="574041"/>
            <a:ext cx="863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2800" b="1" i="1" dirty="0"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/m</a:t>
            </a:r>
          </a:p>
        </p:txBody>
      </p:sp>
      <p:sp>
        <p:nvSpPr>
          <p:cNvPr id="4268" name="Line 172"/>
          <p:cNvSpPr/>
          <p:nvPr/>
        </p:nvSpPr>
        <p:spPr>
          <a:xfrm flipV="1">
            <a:off x="8830945" y="2562225"/>
            <a:ext cx="0" cy="208915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headEnd type="none" w="med" len="med"/>
            <a:tailEnd type="triangle" w="med" len="med"/>
          </a:ln>
        </p:spPr>
      </p:sp>
      <p:sp>
        <p:nvSpPr>
          <p:cNvPr id="4270" name="Text Box 174"/>
          <p:cNvSpPr txBox="1"/>
          <p:nvPr/>
        </p:nvSpPr>
        <p:spPr>
          <a:xfrm>
            <a:off x="8903970" y="2058988"/>
            <a:ext cx="13668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rPr>
              <a:t>小刚家</a:t>
            </a:r>
          </a:p>
        </p:txBody>
      </p:sp>
      <p:sp>
        <p:nvSpPr>
          <p:cNvPr id="4271" name="Text Box 175"/>
          <p:cNvSpPr txBox="1"/>
          <p:nvPr/>
        </p:nvSpPr>
        <p:spPr>
          <a:xfrm>
            <a:off x="8759508" y="2563813"/>
            <a:ext cx="2195512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(1500,2000)</a:t>
            </a:r>
          </a:p>
        </p:txBody>
      </p:sp>
      <p:sp>
        <p:nvSpPr>
          <p:cNvPr id="4272" name="Line 176"/>
          <p:cNvSpPr/>
          <p:nvPr/>
        </p:nvSpPr>
        <p:spPr>
          <a:xfrm>
            <a:off x="7175183" y="4651375"/>
            <a:ext cx="1655762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312" name="Text Box 178"/>
          <p:cNvSpPr txBox="1"/>
          <p:nvPr/>
        </p:nvSpPr>
        <p:spPr>
          <a:xfrm>
            <a:off x="6456045" y="4003676"/>
            <a:ext cx="115093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rPr>
              <a:t>学校</a:t>
            </a:r>
          </a:p>
        </p:txBody>
      </p:sp>
      <p:sp>
        <p:nvSpPr>
          <p:cNvPr id="4275" name="Line 179"/>
          <p:cNvSpPr/>
          <p:nvPr/>
        </p:nvSpPr>
        <p:spPr>
          <a:xfrm flipH="1">
            <a:off x="5159058" y="4651375"/>
            <a:ext cx="2087562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276" name="Line 180"/>
          <p:cNvSpPr/>
          <p:nvPr/>
        </p:nvSpPr>
        <p:spPr>
          <a:xfrm flipV="1">
            <a:off x="5128895" y="979489"/>
            <a:ext cx="0" cy="3671887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headEnd type="none" w="med" len="med"/>
            <a:tailEnd type="triangle" w="med" len="med"/>
          </a:ln>
        </p:spPr>
      </p:sp>
      <p:sp>
        <p:nvSpPr>
          <p:cNvPr id="6315" name="Text Box 182"/>
          <p:cNvSpPr txBox="1"/>
          <p:nvPr/>
        </p:nvSpPr>
        <p:spPr>
          <a:xfrm>
            <a:off x="5087621" y="547688"/>
            <a:ext cx="143986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79" name="Line 183"/>
          <p:cNvSpPr/>
          <p:nvPr/>
        </p:nvSpPr>
        <p:spPr>
          <a:xfrm>
            <a:off x="5117783" y="979488"/>
            <a:ext cx="576262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281" name="Text Box 185"/>
          <p:cNvSpPr txBox="1"/>
          <p:nvPr/>
        </p:nvSpPr>
        <p:spPr>
          <a:xfrm>
            <a:off x="5128895" y="1539876"/>
            <a:ext cx="12969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rPr>
              <a:t>小强家</a:t>
            </a:r>
          </a:p>
        </p:txBody>
      </p:sp>
      <p:sp>
        <p:nvSpPr>
          <p:cNvPr id="4282" name="Text Box 186"/>
          <p:cNvSpPr txBox="1"/>
          <p:nvPr/>
        </p:nvSpPr>
        <p:spPr>
          <a:xfrm>
            <a:off x="4438333" y="1050925"/>
            <a:ext cx="2881312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(-1500,3500)</a:t>
            </a:r>
          </a:p>
        </p:txBody>
      </p:sp>
      <p:sp>
        <p:nvSpPr>
          <p:cNvPr id="4284" name="Text Box 188"/>
          <p:cNvSpPr txBox="1"/>
          <p:nvPr/>
        </p:nvSpPr>
        <p:spPr>
          <a:xfrm>
            <a:off x="9623108" y="5875338"/>
            <a:ext cx="13319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rPr>
              <a:t>小敏家</a:t>
            </a:r>
          </a:p>
        </p:txBody>
      </p:sp>
      <p:sp>
        <p:nvSpPr>
          <p:cNvPr id="4285" name="Text Box 189"/>
          <p:cNvSpPr txBox="1"/>
          <p:nvPr/>
        </p:nvSpPr>
        <p:spPr>
          <a:xfrm>
            <a:off x="7822884" y="6235700"/>
            <a:ext cx="2555875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(3000,-1750)</a:t>
            </a:r>
          </a:p>
        </p:txBody>
      </p:sp>
      <p:sp>
        <p:nvSpPr>
          <p:cNvPr id="4286" name="Line 190"/>
          <p:cNvSpPr/>
          <p:nvPr/>
        </p:nvSpPr>
        <p:spPr>
          <a:xfrm>
            <a:off x="7246620" y="4651375"/>
            <a:ext cx="0" cy="1081088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294" name="Line 198"/>
          <p:cNvSpPr/>
          <p:nvPr/>
        </p:nvSpPr>
        <p:spPr>
          <a:xfrm>
            <a:off x="7246620" y="5692775"/>
            <a:ext cx="3189288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headEnd type="none" w="med" len="med"/>
            <a:tailEnd type="triangle" w="med" len="med"/>
          </a:ln>
        </p:spPr>
      </p:sp>
      <p:sp>
        <p:nvSpPr>
          <p:cNvPr id="4296" name="Line 200"/>
          <p:cNvSpPr/>
          <p:nvPr/>
        </p:nvSpPr>
        <p:spPr>
          <a:xfrm>
            <a:off x="10415270" y="5691188"/>
            <a:ext cx="0" cy="792162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299" name="Oval 203"/>
          <p:cNvSpPr/>
          <p:nvPr/>
        </p:nvSpPr>
        <p:spPr>
          <a:xfrm>
            <a:off x="7175183" y="4529139"/>
            <a:ext cx="144462" cy="142875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endParaRPr lang="zh-CN" altLang="zh-CN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0" name="Oval 204"/>
          <p:cNvSpPr/>
          <p:nvPr/>
        </p:nvSpPr>
        <p:spPr>
          <a:xfrm>
            <a:off x="8745220" y="2457450"/>
            <a:ext cx="158750" cy="147638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2" name="Oval 206"/>
          <p:cNvSpPr/>
          <p:nvPr/>
        </p:nvSpPr>
        <p:spPr>
          <a:xfrm>
            <a:off x="5590858" y="908050"/>
            <a:ext cx="152400" cy="1524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3" name="Oval 207"/>
          <p:cNvSpPr/>
          <p:nvPr/>
        </p:nvSpPr>
        <p:spPr>
          <a:xfrm>
            <a:off x="10345420" y="6380164"/>
            <a:ext cx="141288" cy="141287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10" name="Text Box 214"/>
          <p:cNvSpPr txBox="1"/>
          <p:nvPr/>
        </p:nvSpPr>
        <p:spPr>
          <a:xfrm>
            <a:off x="7967345" y="4579938"/>
            <a:ext cx="884238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1000</a:t>
            </a:r>
          </a:p>
        </p:txBody>
      </p:sp>
      <p:sp>
        <p:nvSpPr>
          <p:cNvPr id="4312" name="Text Box 216"/>
          <p:cNvSpPr txBox="1"/>
          <p:nvPr/>
        </p:nvSpPr>
        <p:spPr>
          <a:xfrm>
            <a:off x="6527484" y="3427413"/>
            <a:ext cx="955675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 1000</a:t>
            </a:r>
          </a:p>
        </p:txBody>
      </p:sp>
      <p:sp>
        <p:nvSpPr>
          <p:cNvPr id="4315" name="Text Box 219"/>
          <p:cNvSpPr txBox="1"/>
          <p:nvPr/>
        </p:nvSpPr>
        <p:spPr>
          <a:xfrm>
            <a:off x="6454459" y="5516563"/>
            <a:ext cx="955675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 -1000</a:t>
            </a:r>
          </a:p>
        </p:txBody>
      </p:sp>
      <p:sp>
        <p:nvSpPr>
          <p:cNvPr id="4318" name="Text Box 222"/>
          <p:cNvSpPr txBox="1"/>
          <p:nvPr/>
        </p:nvSpPr>
        <p:spPr>
          <a:xfrm>
            <a:off x="5806759" y="4651375"/>
            <a:ext cx="936625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-1000</a:t>
            </a:r>
          </a:p>
        </p:txBody>
      </p:sp>
      <p:sp>
        <p:nvSpPr>
          <p:cNvPr id="4320" name="Text Box 224"/>
          <p:cNvSpPr txBox="1"/>
          <p:nvPr/>
        </p:nvSpPr>
        <p:spPr>
          <a:xfrm>
            <a:off x="4654234" y="4651375"/>
            <a:ext cx="936625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-2000</a:t>
            </a:r>
          </a:p>
        </p:txBody>
      </p:sp>
      <p:sp>
        <p:nvSpPr>
          <p:cNvPr id="4321" name="Text Box 225"/>
          <p:cNvSpPr txBox="1"/>
          <p:nvPr/>
        </p:nvSpPr>
        <p:spPr>
          <a:xfrm>
            <a:off x="6527483" y="2419350"/>
            <a:ext cx="1008062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 2000</a:t>
            </a:r>
          </a:p>
        </p:txBody>
      </p:sp>
      <p:sp>
        <p:nvSpPr>
          <p:cNvPr id="4323" name="Text Box 227"/>
          <p:cNvSpPr txBox="1"/>
          <p:nvPr/>
        </p:nvSpPr>
        <p:spPr>
          <a:xfrm>
            <a:off x="6867209" y="4651376"/>
            <a:ext cx="66833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400" b="1" i="1" dirty="0">
                <a:latin typeface="Times New Roman" panose="02020603050405020304" charset="0"/>
                <a:ea typeface="Times New Roman" panose="02020603050405020304" charset="0"/>
              </a:rPr>
              <a:t>O</a:t>
            </a:r>
          </a:p>
        </p:txBody>
      </p:sp>
      <p:sp>
        <p:nvSpPr>
          <p:cNvPr id="4324" name="Rectangle 228"/>
          <p:cNvSpPr/>
          <p:nvPr/>
        </p:nvSpPr>
        <p:spPr>
          <a:xfrm>
            <a:off x="1226185" y="972185"/>
            <a:ext cx="256667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小刚家：出校门向东走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1 500 </a:t>
            </a:r>
            <a:r>
              <a:rPr lang="en-US" altLang="zh-CN" sz="2400" b="1" dirty="0">
                <a:latin typeface="Times New Roman" panose="02020603050405020304" charset="0"/>
                <a:ea typeface="Times New Roman" panose="02020603050405020304" charset="0"/>
              </a:rPr>
              <a:t>m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，再向北走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2 000 </a:t>
            </a:r>
            <a:r>
              <a:rPr lang="en-US" altLang="zh-CN" sz="2400" b="1" dirty="0">
                <a:latin typeface="Times New Roman" panose="02020603050405020304" charset="0"/>
                <a:ea typeface="Times New Roman" panose="02020603050405020304" charset="0"/>
              </a:rPr>
              <a:t>m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4325" name="Rectangle 229"/>
          <p:cNvSpPr/>
          <p:nvPr/>
        </p:nvSpPr>
        <p:spPr>
          <a:xfrm>
            <a:off x="1226820" y="2680335"/>
            <a:ext cx="263715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小强家：出校门向西走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2 000 </a:t>
            </a:r>
            <a:r>
              <a:rPr lang="en-US" altLang="zh-CN" sz="2400" b="1" dirty="0">
                <a:latin typeface="Times New Roman" panose="02020603050405020304" charset="0"/>
                <a:ea typeface="Times New Roman" panose="02020603050405020304" charset="0"/>
              </a:rPr>
              <a:t>m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，再向北走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3 500 </a:t>
            </a:r>
            <a:r>
              <a:rPr lang="en-US" altLang="zh-CN" sz="2400" b="1" dirty="0">
                <a:latin typeface="Times New Roman" panose="02020603050405020304" charset="0"/>
                <a:ea typeface="Times New Roman" panose="02020603050405020304" charset="0"/>
              </a:rPr>
              <a:t>m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，最后向东走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500 </a:t>
            </a:r>
            <a:r>
              <a:rPr lang="en-US" altLang="zh-CN" sz="2400" b="1" dirty="0">
                <a:latin typeface="Times New Roman" panose="02020603050405020304" charset="0"/>
                <a:ea typeface="Times New Roman" panose="02020603050405020304" charset="0"/>
              </a:rPr>
              <a:t>m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4326" name="Rectangle 230"/>
          <p:cNvSpPr/>
          <p:nvPr/>
        </p:nvSpPr>
        <p:spPr>
          <a:xfrm>
            <a:off x="1226820" y="4724400"/>
            <a:ext cx="256603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小敏家：出校门向南走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1 000 </a:t>
            </a:r>
            <a:r>
              <a:rPr lang="en-US" altLang="zh-CN" sz="2400" b="1" dirty="0">
                <a:latin typeface="Times New Roman" panose="02020603050405020304" charset="0"/>
                <a:ea typeface="Times New Roman" panose="02020603050405020304" charset="0"/>
              </a:rPr>
              <a:t>m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，再向东走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3 000 </a:t>
            </a:r>
            <a:r>
              <a:rPr lang="en-US" altLang="zh-CN" sz="2400" b="1" dirty="0">
                <a:latin typeface="Times New Roman" panose="02020603050405020304" charset="0"/>
                <a:ea typeface="Times New Roman" panose="02020603050405020304" charset="0"/>
              </a:rPr>
              <a:t>m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，最后向南走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750 </a:t>
            </a:r>
            <a:r>
              <a:rPr lang="en-US" altLang="zh-CN" sz="2400" b="1" dirty="0">
                <a:latin typeface="Times New Roman" panose="02020603050405020304" charset="0"/>
                <a:ea typeface="Times New Roman" panose="02020603050405020304" charset="0"/>
              </a:rPr>
              <a:t>m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196" name="Text Box 175"/>
          <p:cNvSpPr txBox="1"/>
          <p:nvPr/>
        </p:nvSpPr>
        <p:spPr>
          <a:xfrm>
            <a:off x="7319645" y="4003676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(0,0)</a:t>
            </a:r>
          </a:p>
        </p:txBody>
      </p:sp>
      <p:sp>
        <p:nvSpPr>
          <p:cNvPr id="8" name="Text Box 216"/>
          <p:cNvSpPr txBox="1"/>
          <p:nvPr/>
        </p:nvSpPr>
        <p:spPr>
          <a:xfrm>
            <a:off x="6527484" y="1321118"/>
            <a:ext cx="955675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 3000</a:t>
            </a:r>
          </a:p>
        </p:txBody>
      </p:sp>
      <p:sp>
        <p:nvSpPr>
          <p:cNvPr id="9" name="Text Box 216"/>
          <p:cNvSpPr txBox="1"/>
          <p:nvPr/>
        </p:nvSpPr>
        <p:spPr>
          <a:xfrm>
            <a:off x="9016049" y="4529138"/>
            <a:ext cx="955675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2000</a:t>
            </a:r>
          </a:p>
        </p:txBody>
      </p:sp>
      <p:sp>
        <p:nvSpPr>
          <p:cNvPr id="10" name="Text Box 216"/>
          <p:cNvSpPr txBox="1"/>
          <p:nvPr/>
        </p:nvSpPr>
        <p:spPr>
          <a:xfrm>
            <a:off x="9936799" y="4529138"/>
            <a:ext cx="955675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 3000</a:t>
            </a:r>
          </a:p>
        </p:txBody>
      </p:sp>
      <p:sp>
        <p:nvSpPr>
          <p:cNvPr id="11" name="Text Box 224"/>
          <p:cNvSpPr txBox="1"/>
          <p:nvPr/>
        </p:nvSpPr>
        <p:spPr>
          <a:xfrm>
            <a:off x="6563044" y="6483350"/>
            <a:ext cx="936625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-2000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4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4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000"/>
                                        <p:tgtEl>
                                          <p:spTgt spid="4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4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2000"/>
                                        <p:tgtEl>
                                          <p:spTgt spid="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2000"/>
                                        <p:tgtEl>
                                          <p:spTgt spid="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2000"/>
                                        <p:tgtEl>
                                          <p:spTgt spid="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9" dur="500"/>
                                        <p:tgtEl>
                                          <p:spTgt spid="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4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2000"/>
                                        <p:tgtEl>
                                          <p:spTgt spid="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2000"/>
                                        <p:tgtEl>
                                          <p:spTgt spid="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2000"/>
                                        <p:tgtEl>
                                          <p:spTgt spid="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65" grpId="0"/>
      <p:bldP spid="4266" grpId="0"/>
      <p:bldP spid="4270" grpId="0"/>
      <p:bldP spid="4271" grpId="0"/>
      <p:bldP spid="4281" grpId="0"/>
      <p:bldP spid="4282" grpId="0"/>
      <p:bldP spid="4284" grpId="0"/>
      <p:bldP spid="4285" grpId="0"/>
      <p:bldP spid="4299" grpId="0" bldLvl="0" animBg="1"/>
      <p:bldP spid="4300" grpId="0" bldLvl="0" animBg="1"/>
      <p:bldP spid="4302" grpId="0" bldLvl="0" animBg="1"/>
      <p:bldP spid="4303" grpId="0" bldLvl="0" animBg="1"/>
      <p:bldP spid="4310" grpId="0"/>
      <p:bldP spid="4312" grpId="0"/>
      <p:bldP spid="4315" grpId="0"/>
      <p:bldP spid="4318" grpId="0"/>
      <p:bldP spid="4320" grpId="0"/>
      <p:bldP spid="4321" grpId="0"/>
      <p:bldP spid="4323" grpId="0"/>
      <p:bldP spid="4324" grpId="0"/>
      <p:bldP spid="4325" grpId="0"/>
      <p:bldP spid="4326" grpId="0"/>
      <p:bldP spid="196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925129" y="4868863"/>
            <a:ext cx="79835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rgbClr val="0000CC"/>
                </a:solidFill>
              </a:rPr>
              <a:t>、在坐标平面内画出这些点，</a:t>
            </a:r>
            <a:r>
              <a:rPr lang="zh-CN" altLang="en-US" sz="3200" b="1">
                <a:solidFill>
                  <a:srgbClr val="FF0000"/>
                </a:solidFill>
              </a:rPr>
              <a:t>写</a:t>
            </a:r>
            <a:r>
              <a:rPr lang="zh-CN" altLang="en-US" sz="3200" b="1">
                <a:solidFill>
                  <a:srgbClr val="0000CC"/>
                </a:solidFill>
              </a:rPr>
              <a:t>出各点的</a:t>
            </a:r>
            <a:r>
              <a:rPr lang="en-US" altLang="zh-CN" sz="3200" b="1">
                <a:solidFill>
                  <a:srgbClr val="0000CC"/>
                </a:solidFill>
              </a:rPr>
              <a:t>______</a:t>
            </a:r>
            <a:r>
              <a:rPr lang="zh-CN" altLang="en-US" sz="3200" b="1">
                <a:solidFill>
                  <a:srgbClr val="0000CC"/>
                </a:solidFill>
              </a:rPr>
              <a:t>和各个地点的名称。</a:t>
            </a:r>
            <a:endParaRPr lang="en-US" altLang="zh-CN" sz="3200" b="1">
              <a:solidFill>
                <a:srgbClr val="0000CC"/>
              </a:solidFill>
            </a:endParaRPr>
          </a:p>
        </p:txBody>
      </p:sp>
      <p:sp>
        <p:nvSpPr>
          <p:cNvPr id="57347" name="WordArt 3"/>
          <p:cNvSpPr>
            <a:spLocks noChangeArrowheads="1" noChangeShapeType="1" noTextEdit="1"/>
          </p:cNvSpPr>
          <p:nvPr/>
        </p:nvSpPr>
        <p:spPr bwMode="auto">
          <a:xfrm>
            <a:off x="361950" y="2488883"/>
            <a:ext cx="1657350" cy="12239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  <a:contourClr>
                <a:srgbClr val="FFFFFF"/>
              </a:contourClr>
            </a:sp3d>
          </a:bodyPr>
          <a:lstStyle/>
          <a:p>
            <a:pPr algn="ctr"/>
            <a:r>
              <a:rPr lang="zh-CN" altLang="en-US" sz="4000" b="1" kern="10">
                <a:ln w="9525">
                  <a:round/>
                </a:ln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华文中宋" panose="02010600040101010101" pitchFamily="2" charset="-122"/>
                <a:ea typeface="华文中宋" panose="02010600040101010101" pitchFamily="2" charset="-122"/>
              </a:rPr>
              <a:t>归纳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2860041" y="2276475"/>
            <a:ext cx="8056563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、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建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立坐标系，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选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择一个适当的参照点为</a:t>
            </a:r>
            <a:r>
              <a:rPr lang="en-US" altLang="zh-CN" sz="3200" b="1">
                <a:solidFill>
                  <a:srgbClr val="0000CC"/>
                </a:solidFill>
                <a:latin typeface="宋体" panose="02010600030101010101" pitchFamily="2" charset="-122"/>
              </a:rPr>
              <a:t>____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，确定</a:t>
            </a:r>
            <a:r>
              <a:rPr lang="en-US" altLang="zh-CN" sz="3200" b="1">
                <a:solidFill>
                  <a:srgbClr val="0000CC"/>
                </a:solidFill>
                <a:latin typeface="宋体" panose="02010600030101010101" pitchFamily="2" charset="-122"/>
              </a:rPr>
              <a:t>X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轴、</a:t>
            </a:r>
            <a:r>
              <a:rPr lang="en-US" altLang="zh-CN" sz="3200" b="1">
                <a:solidFill>
                  <a:srgbClr val="0000CC"/>
                </a:solidFill>
                <a:latin typeface="宋体" panose="02010600030101010101" pitchFamily="2" charset="-122"/>
              </a:rPr>
              <a:t>Y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轴的</a:t>
            </a:r>
            <a:r>
              <a:rPr lang="en-US" altLang="zh-CN" sz="3200" b="1">
                <a:solidFill>
                  <a:srgbClr val="0000CC"/>
                </a:solidFill>
                <a:latin typeface="宋体" panose="02010600030101010101" pitchFamily="2" charset="-122"/>
              </a:rPr>
              <a:t>_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____</a:t>
            </a:r>
            <a:r>
              <a:rPr lang="en-US" altLang="zh-CN" sz="3200" b="1">
                <a:solidFill>
                  <a:srgbClr val="0000CC"/>
                </a:solidFill>
                <a:latin typeface="宋体" panose="02010600030101010101" pitchFamily="2" charset="-122"/>
              </a:rPr>
              <a:t>_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。</a:t>
            </a:r>
            <a:endParaRPr lang="en-US" altLang="zh-CN" sz="3200" b="1">
              <a:solidFill>
                <a:srgbClr val="0000CC"/>
              </a:solidFill>
              <a:latin typeface="宋体" panose="02010600030101010101" pitchFamily="2" charset="-122"/>
            </a:endParaRPr>
          </a:p>
          <a:p>
            <a:endParaRPr lang="en-US" altLang="zh-CN" sz="3200">
              <a:latin typeface="宋体" panose="02010600030101010101" pitchFamily="2" charset="-122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925128" y="3573463"/>
            <a:ext cx="78486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、根据具体问题确定适当的</a:t>
            </a:r>
            <a:r>
              <a:rPr lang="en-US" altLang="zh-CN" sz="3200" b="1">
                <a:solidFill>
                  <a:srgbClr val="0000CC"/>
                </a:solidFill>
                <a:latin typeface="宋体" panose="02010600030101010101" pitchFamily="2" charset="-122"/>
              </a:rPr>
              <a:t>_______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，在坐标轴上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标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出</a:t>
            </a:r>
            <a:r>
              <a:rPr lang="en-US" sz="3200" b="1" u="sng">
                <a:solidFill>
                  <a:srgbClr val="0000CC"/>
                </a:solidFill>
                <a:latin typeface="宋体" panose="02010600030101010101" pitchFamily="2" charset="-122"/>
              </a:rPr>
              <a:t>__________</a:t>
            </a:r>
            <a:r>
              <a:rPr lang="zh-CN" altLang="en-US" sz="3200" b="1">
                <a:solidFill>
                  <a:srgbClr val="0000CC"/>
                </a:solidFill>
                <a:latin typeface="宋体" panose="02010600030101010101" pitchFamily="2" charset="-122"/>
              </a:rPr>
              <a:t>。</a:t>
            </a: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3860165" y="1484314"/>
            <a:ext cx="6553200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85000"/>
              <a:buFont typeface="Wingdings 2" panose="05020102010507070707" pitchFamily="18" charset="2"/>
              <a:buNone/>
            </a:pPr>
            <a:r>
              <a:rPr lang="zh-CN" altLang="en-US" sz="4000" b="1">
                <a:solidFill>
                  <a:schemeClr val="tx1"/>
                </a:solidFill>
                <a:ea typeface="黑体" panose="02010609060101010101" pitchFamily="2" charset="-122"/>
              </a:rPr>
              <a:t>一般步骤是什么吗？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2925128" y="2708275"/>
            <a:ext cx="1223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黑体" panose="02010609060101010101" pitchFamily="2" charset="-122"/>
              </a:rPr>
              <a:t>原点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6957378" y="2708275"/>
            <a:ext cx="16557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黑体" panose="02010609060101010101" pitchFamily="2" charset="-122"/>
              </a:rPr>
              <a:t>正方向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8181340" y="3573464"/>
            <a:ext cx="19446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黑体" panose="02010609060101010101" pitchFamily="2" charset="-122"/>
              </a:rPr>
              <a:t>比例尺</a:t>
            </a: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5717859" y="4044634"/>
            <a:ext cx="24479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黑体" panose="02010609060101010101" pitchFamily="2" charset="-122"/>
              </a:rPr>
              <a:t>单位长度</a:t>
            </a: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3141029" y="5300664"/>
            <a:ext cx="1584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黑体" panose="02010609060101010101" pitchFamily="2" charset="-122"/>
              </a:rPr>
              <a:t>坐标</a:t>
            </a:r>
          </a:p>
        </p:txBody>
      </p:sp>
      <p:sp>
        <p:nvSpPr>
          <p:cNvPr id="39" name="Text Box 191"/>
          <p:cNvSpPr txBox="1"/>
          <p:nvPr/>
        </p:nvSpPr>
        <p:spPr>
          <a:xfrm>
            <a:off x="392430" y="908685"/>
            <a:ext cx="111994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思考：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在解决问题的过程中你是怎么做的？你能归纳步骤吗？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6" grpId="1"/>
      <p:bldP spid="57347" grpId="1"/>
      <p:bldP spid="57347" grpId="2"/>
      <p:bldP spid="57348" grpId="0" bldLvl="0" animBg="1"/>
      <p:bldP spid="57348" grpId="1" animBg="1"/>
      <p:bldP spid="57349" grpId="0" bldLvl="0" animBg="1"/>
      <p:bldP spid="57349" grpId="1" animBg="1"/>
      <p:bldP spid="57350" grpId="0" animBg="1"/>
      <p:bldP spid="57350" grpId="1" animBg="1"/>
      <p:bldP spid="57351" grpId="0" bldLvl="0" animBg="1"/>
      <p:bldP spid="57352" grpId="0" bldLvl="0" animBg="1"/>
      <p:bldP spid="57353" grpId="0" bldLvl="0" animBg="1"/>
      <p:bldP spid="57354" grpId="0" bldLvl="0" animBg="1"/>
      <p:bldP spid="5735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442" name="Line 2"/>
          <p:cNvSpPr/>
          <p:nvPr/>
        </p:nvSpPr>
        <p:spPr>
          <a:xfrm>
            <a:off x="6549390" y="4652010"/>
            <a:ext cx="4648200" cy="0"/>
          </a:xfrm>
          <a:prstGeom prst="line">
            <a:avLst/>
          </a:prstGeom>
          <a:ln w="2857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sp>
      <p:grpSp>
        <p:nvGrpSpPr>
          <p:cNvPr id="12290" name="Group 3"/>
          <p:cNvGrpSpPr/>
          <p:nvPr/>
        </p:nvGrpSpPr>
        <p:grpSpPr>
          <a:xfrm>
            <a:off x="7544754" y="3426460"/>
            <a:ext cx="1477962" cy="2400300"/>
            <a:chOff x="2976" y="1824"/>
            <a:chExt cx="931" cy="1512"/>
          </a:xfrm>
        </p:grpSpPr>
        <p:sp>
          <p:nvSpPr>
            <p:cNvPr id="12291" name="Rectangle 4"/>
            <p:cNvSpPr/>
            <p:nvPr/>
          </p:nvSpPr>
          <p:spPr>
            <a:xfrm>
              <a:off x="2976" y="1824"/>
              <a:ext cx="520" cy="15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5000" dirty="0">
                  <a:solidFill>
                    <a:srgbClr val="FF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sp>
          <p:nvSpPr>
            <p:cNvPr id="12292" name="Rectangle 6"/>
            <p:cNvSpPr/>
            <p:nvPr/>
          </p:nvSpPr>
          <p:spPr>
            <a:xfrm>
              <a:off x="3024" y="2111"/>
              <a:ext cx="883" cy="542"/>
            </a:xfrm>
            <a:prstGeom prst="rect">
              <a:avLst/>
            </a:prstGeom>
            <a:solidFill>
              <a:srgbClr val="00FF00">
                <a:alpha val="50194"/>
              </a:srgbClr>
            </a:solidFill>
            <a:ln w="28575">
              <a:noFill/>
            </a:ln>
          </p:spPr>
          <p:txBody>
            <a:bodyPr wrap="square"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猴山</a:t>
              </a:r>
            </a:p>
            <a:p>
              <a:pPr algn="ctr" eaLnBrk="0" hangingPunct="0">
                <a:spcBef>
                  <a:spcPct val="50000"/>
                </a:spcBef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</p:grpSp>
      <p:sp>
        <p:nvSpPr>
          <p:cNvPr id="61448" name="Line 8"/>
          <p:cNvSpPr/>
          <p:nvPr/>
        </p:nvSpPr>
        <p:spPr>
          <a:xfrm>
            <a:off x="6777990" y="2712085"/>
            <a:ext cx="4038600" cy="0"/>
          </a:xfrm>
          <a:prstGeom prst="line">
            <a:avLst/>
          </a:prstGeom>
          <a:ln w="2857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sp>
      <p:grpSp>
        <p:nvGrpSpPr>
          <p:cNvPr id="12294" name="Group 9"/>
          <p:cNvGrpSpPr/>
          <p:nvPr/>
        </p:nvGrpSpPr>
        <p:grpSpPr>
          <a:xfrm>
            <a:off x="9749790" y="3013710"/>
            <a:ext cx="2209800" cy="2400300"/>
            <a:chOff x="4368" y="1582"/>
            <a:chExt cx="1392" cy="1512"/>
          </a:xfrm>
        </p:grpSpPr>
        <p:sp>
          <p:nvSpPr>
            <p:cNvPr id="12295" name="Rectangle 10"/>
            <p:cNvSpPr/>
            <p:nvPr/>
          </p:nvSpPr>
          <p:spPr>
            <a:xfrm>
              <a:off x="4436" y="1582"/>
              <a:ext cx="520" cy="15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5000" dirty="0">
                  <a:solidFill>
                    <a:srgbClr val="FF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grpSp>
          <p:nvGrpSpPr>
            <p:cNvPr id="12296" name="Group 11"/>
            <p:cNvGrpSpPr/>
            <p:nvPr/>
          </p:nvGrpSpPr>
          <p:grpSpPr>
            <a:xfrm>
              <a:off x="4368" y="1728"/>
              <a:ext cx="1392" cy="586"/>
              <a:chOff x="4368" y="1728"/>
              <a:chExt cx="1392" cy="586"/>
            </a:xfrm>
          </p:grpSpPr>
          <p:sp>
            <p:nvSpPr>
              <p:cNvPr id="12297" name="Rectangle 12"/>
              <p:cNvSpPr/>
              <p:nvPr/>
            </p:nvSpPr>
            <p:spPr>
              <a:xfrm>
                <a:off x="4608" y="1776"/>
                <a:ext cx="1152" cy="538"/>
              </a:xfrm>
              <a:prstGeom prst="rect">
                <a:avLst/>
              </a:prstGeom>
              <a:solidFill>
                <a:srgbClr val="00FF00">
                  <a:alpha val="50194"/>
                </a:srgbClr>
              </a:solidFill>
              <a:ln w="28575">
                <a:noFill/>
              </a:ln>
            </p:spPr>
            <p:txBody>
              <a:bodyPr anchor="t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狮虎山</a:t>
                </a:r>
              </a:p>
              <a:p>
                <a:pPr algn="ctr" eaLnBrk="0" hangingPunct="0">
                  <a:spcBef>
                    <a:spcPct val="50000"/>
                  </a:spcBef>
                </a:pPr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</a:t>
                </a:r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</a:t>
                </a:r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zh-CN" altLang="en-US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</a:t>
                </a:r>
              </a:p>
            </p:txBody>
          </p:sp>
          <p:pic>
            <p:nvPicPr>
              <p:cNvPr id="12298" name="Picture 13" descr="NA01441_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68" y="1728"/>
                <a:ext cx="513" cy="579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61454" name="Line 14"/>
          <p:cNvSpPr/>
          <p:nvPr/>
        </p:nvSpPr>
        <p:spPr>
          <a:xfrm flipV="1">
            <a:off x="7892415" y="3715385"/>
            <a:ext cx="0" cy="2438400"/>
          </a:xfrm>
          <a:prstGeom prst="line">
            <a:avLst/>
          </a:prstGeom>
          <a:ln w="2857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61455" name="Text Box 1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503555" y="1059180"/>
            <a:ext cx="5537200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lvl="0" eaLnBrk="1" fontAlgn="base" hangingPunct="1">
              <a:spcBef>
                <a:spcPct val="50000"/>
              </a:spcBef>
            </a:pP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已知猴山的坐标为（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），狮虎山的坐标为（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8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），而熊猫馆的坐标为（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6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en-US" altLang="zh-CN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6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）。你能在图中标出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熊猫馆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的位置吗？（</a:t>
            </a:r>
            <a:r>
              <a:rPr lang="zh-CN" altLang="en-US" sz="3200" noProof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向上、向右为正</a:t>
            </a:r>
            <a:r>
              <a:rPr lang="zh-CN" altLang="en-US" sz="3200" noProof="1"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endParaRPr lang="zh-CN" altLang="en-US" sz="3200" noProof="1"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7311390" y="4794885"/>
            <a:ext cx="381000" cy="584200"/>
            <a:chOff x="2832" y="2704"/>
            <a:chExt cx="240" cy="368"/>
          </a:xfrm>
        </p:grpSpPr>
        <p:sp>
          <p:nvSpPr>
            <p:cNvPr id="12302" name="Text Box 17"/>
            <p:cNvSpPr txBox="1"/>
            <p:nvPr/>
          </p:nvSpPr>
          <p:spPr>
            <a:xfrm>
              <a:off x="2832" y="2784"/>
              <a:ext cx="240" cy="288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12303" name="Line 18"/>
            <p:cNvSpPr/>
            <p:nvPr/>
          </p:nvSpPr>
          <p:spPr>
            <a:xfrm flipV="1">
              <a:off x="2971" y="2704"/>
              <a:ext cx="0" cy="14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61459" name="Line 19"/>
          <p:cNvSpPr/>
          <p:nvPr/>
        </p:nvSpPr>
        <p:spPr>
          <a:xfrm flipV="1">
            <a:off x="7870190" y="4794885"/>
            <a:ext cx="0" cy="22860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60" name="Text Box 20"/>
          <p:cNvSpPr txBox="1"/>
          <p:nvPr/>
        </p:nvSpPr>
        <p:spPr>
          <a:xfrm>
            <a:off x="7603490" y="4939348"/>
            <a:ext cx="381000" cy="457200"/>
          </a:xfrm>
          <a:prstGeom prst="rect">
            <a:avLst/>
          </a:prstGeom>
          <a:noFill/>
          <a:ln w="2857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61461" name="Text Box 21"/>
          <p:cNvSpPr txBox="1"/>
          <p:nvPr/>
        </p:nvSpPr>
        <p:spPr>
          <a:xfrm>
            <a:off x="6777990" y="4921885"/>
            <a:ext cx="381000" cy="457200"/>
          </a:xfrm>
          <a:prstGeom prst="rect">
            <a:avLst/>
          </a:prstGeom>
          <a:noFill/>
          <a:ln w="2857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61462" name="Line 22"/>
          <p:cNvSpPr/>
          <p:nvPr/>
        </p:nvSpPr>
        <p:spPr>
          <a:xfrm>
            <a:off x="9434195" y="1267460"/>
            <a:ext cx="0" cy="4724400"/>
          </a:xfrm>
          <a:prstGeom prst="line">
            <a:avLst/>
          </a:prstGeom>
          <a:ln w="2857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sp>
      <p:grpSp>
        <p:nvGrpSpPr>
          <p:cNvPr id="9" name="Group 23"/>
          <p:cNvGrpSpPr/>
          <p:nvPr/>
        </p:nvGrpSpPr>
        <p:grpSpPr>
          <a:xfrm>
            <a:off x="8073390" y="4732973"/>
            <a:ext cx="2514600" cy="646112"/>
            <a:chOff x="3312" y="2665"/>
            <a:chExt cx="1584" cy="407"/>
          </a:xfrm>
        </p:grpSpPr>
        <p:sp>
          <p:nvSpPr>
            <p:cNvPr id="12309" name="Line 24"/>
            <p:cNvSpPr/>
            <p:nvPr/>
          </p:nvSpPr>
          <p:spPr>
            <a:xfrm flipV="1">
              <a:off x="3432" y="2688"/>
              <a:ext cx="0" cy="14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10" name="Line 25"/>
            <p:cNvSpPr/>
            <p:nvPr/>
          </p:nvSpPr>
          <p:spPr>
            <a:xfrm flipV="1">
              <a:off x="3670" y="2688"/>
              <a:ext cx="0" cy="14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11" name="Text Box 26"/>
            <p:cNvSpPr txBox="1"/>
            <p:nvPr/>
          </p:nvSpPr>
          <p:spPr>
            <a:xfrm>
              <a:off x="4560" y="2784"/>
              <a:ext cx="240" cy="288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8</a:t>
              </a:r>
            </a:p>
          </p:txBody>
        </p:sp>
        <p:sp>
          <p:nvSpPr>
            <p:cNvPr id="12312" name="Line 27"/>
            <p:cNvSpPr/>
            <p:nvPr/>
          </p:nvSpPr>
          <p:spPr>
            <a:xfrm flipV="1">
              <a:off x="3910" y="2688"/>
              <a:ext cx="0" cy="14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13" name="Text Box 28"/>
            <p:cNvSpPr txBox="1"/>
            <p:nvPr/>
          </p:nvSpPr>
          <p:spPr>
            <a:xfrm>
              <a:off x="3552" y="2784"/>
              <a:ext cx="240" cy="288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12314" name="Text Box 29"/>
            <p:cNvSpPr txBox="1"/>
            <p:nvPr/>
          </p:nvSpPr>
          <p:spPr>
            <a:xfrm>
              <a:off x="3792" y="2784"/>
              <a:ext cx="240" cy="288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5</a:t>
              </a:r>
            </a:p>
          </p:txBody>
        </p:sp>
        <p:sp>
          <p:nvSpPr>
            <p:cNvPr id="12315" name="Text Box 30"/>
            <p:cNvSpPr txBox="1"/>
            <p:nvPr/>
          </p:nvSpPr>
          <p:spPr>
            <a:xfrm>
              <a:off x="4032" y="2784"/>
              <a:ext cx="240" cy="288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6</a:t>
              </a:r>
            </a:p>
          </p:txBody>
        </p:sp>
        <p:sp>
          <p:nvSpPr>
            <p:cNvPr id="12316" name="Text Box 31"/>
            <p:cNvSpPr txBox="1"/>
            <p:nvPr/>
          </p:nvSpPr>
          <p:spPr>
            <a:xfrm>
              <a:off x="4272" y="2784"/>
              <a:ext cx="240" cy="288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7</a:t>
              </a:r>
            </a:p>
          </p:txBody>
        </p:sp>
        <p:sp>
          <p:nvSpPr>
            <p:cNvPr id="12317" name="Text Box 32"/>
            <p:cNvSpPr txBox="1"/>
            <p:nvPr/>
          </p:nvSpPr>
          <p:spPr>
            <a:xfrm>
              <a:off x="3312" y="2784"/>
              <a:ext cx="240" cy="288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12318" name="Line 33"/>
            <p:cNvSpPr/>
            <p:nvPr/>
          </p:nvSpPr>
          <p:spPr>
            <a:xfrm flipV="1">
              <a:off x="4169" y="2688"/>
              <a:ext cx="0" cy="14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19" name="Line 34"/>
            <p:cNvSpPr/>
            <p:nvPr/>
          </p:nvSpPr>
          <p:spPr>
            <a:xfrm flipV="1">
              <a:off x="4416" y="2688"/>
              <a:ext cx="0" cy="14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20" name="Line 35"/>
            <p:cNvSpPr/>
            <p:nvPr/>
          </p:nvSpPr>
          <p:spPr>
            <a:xfrm flipV="1">
              <a:off x="4651" y="2665"/>
              <a:ext cx="0" cy="14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21" name="Line 36"/>
            <p:cNvSpPr/>
            <p:nvPr/>
          </p:nvSpPr>
          <p:spPr>
            <a:xfrm flipV="1">
              <a:off x="4896" y="2688"/>
              <a:ext cx="0" cy="14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0" name="Group 37"/>
          <p:cNvGrpSpPr/>
          <p:nvPr/>
        </p:nvGrpSpPr>
        <p:grpSpPr>
          <a:xfrm>
            <a:off x="6396990" y="4921886"/>
            <a:ext cx="5086350" cy="519113"/>
            <a:chOff x="2256" y="2784"/>
            <a:chExt cx="3204" cy="327"/>
          </a:xfrm>
        </p:grpSpPr>
        <p:sp>
          <p:nvSpPr>
            <p:cNvPr id="12323" name="Line 38"/>
            <p:cNvSpPr/>
            <p:nvPr/>
          </p:nvSpPr>
          <p:spPr>
            <a:xfrm>
              <a:off x="2256" y="2832"/>
              <a:ext cx="3072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2324" name="Rectangle 39"/>
            <p:cNvSpPr/>
            <p:nvPr/>
          </p:nvSpPr>
          <p:spPr>
            <a:xfrm>
              <a:off x="5232" y="2784"/>
              <a:ext cx="228" cy="32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FF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x</a:t>
              </a:r>
            </a:p>
          </p:txBody>
        </p:sp>
      </p:grpSp>
      <p:grpSp>
        <p:nvGrpSpPr>
          <p:cNvPr id="11" name="Group 40"/>
          <p:cNvGrpSpPr/>
          <p:nvPr/>
        </p:nvGrpSpPr>
        <p:grpSpPr>
          <a:xfrm>
            <a:off x="6777991" y="807085"/>
            <a:ext cx="385763" cy="5181600"/>
            <a:chOff x="2496" y="192"/>
            <a:chExt cx="243" cy="3264"/>
          </a:xfrm>
        </p:grpSpPr>
        <p:sp>
          <p:nvSpPr>
            <p:cNvPr id="12326" name="Rectangle 41"/>
            <p:cNvSpPr/>
            <p:nvPr/>
          </p:nvSpPr>
          <p:spPr>
            <a:xfrm>
              <a:off x="2496" y="192"/>
              <a:ext cx="228" cy="32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FF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y</a:t>
              </a:r>
            </a:p>
          </p:txBody>
        </p:sp>
        <p:sp>
          <p:nvSpPr>
            <p:cNvPr id="12327" name="Line 42"/>
            <p:cNvSpPr/>
            <p:nvPr/>
          </p:nvSpPr>
          <p:spPr>
            <a:xfrm flipV="1">
              <a:off x="2739" y="384"/>
              <a:ext cx="0" cy="3072"/>
            </a:xfrm>
            <a:prstGeom prst="line">
              <a:avLst/>
            </a:prstGeom>
            <a:ln w="349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12" name="Group 43"/>
          <p:cNvGrpSpPr/>
          <p:nvPr/>
        </p:nvGrpSpPr>
        <p:grpSpPr>
          <a:xfrm>
            <a:off x="6782753" y="4388485"/>
            <a:ext cx="533400" cy="457200"/>
            <a:chOff x="2499" y="2448"/>
            <a:chExt cx="336" cy="288"/>
          </a:xfrm>
        </p:grpSpPr>
        <p:sp>
          <p:nvSpPr>
            <p:cNvPr id="12329" name="Text Box 44"/>
            <p:cNvSpPr txBox="1"/>
            <p:nvPr/>
          </p:nvSpPr>
          <p:spPr>
            <a:xfrm>
              <a:off x="2499" y="2448"/>
              <a:ext cx="240" cy="288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12330" name="Line 45"/>
            <p:cNvSpPr/>
            <p:nvPr/>
          </p:nvSpPr>
          <p:spPr>
            <a:xfrm>
              <a:off x="2739" y="2614"/>
              <a:ext cx="96" cy="0"/>
            </a:xfrm>
            <a:prstGeom prst="line">
              <a:avLst/>
            </a:prstGeom>
            <a:ln w="4127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3" name="Group 46"/>
          <p:cNvGrpSpPr/>
          <p:nvPr/>
        </p:nvGrpSpPr>
        <p:grpSpPr>
          <a:xfrm>
            <a:off x="6738303" y="1645285"/>
            <a:ext cx="641350" cy="2814638"/>
            <a:chOff x="2471" y="720"/>
            <a:chExt cx="404" cy="1773"/>
          </a:xfrm>
        </p:grpSpPr>
        <p:grpSp>
          <p:nvGrpSpPr>
            <p:cNvPr id="12332" name="Group 47"/>
            <p:cNvGrpSpPr/>
            <p:nvPr/>
          </p:nvGrpSpPr>
          <p:grpSpPr>
            <a:xfrm>
              <a:off x="2736" y="1886"/>
              <a:ext cx="139" cy="485"/>
              <a:chOff x="2736" y="1886"/>
              <a:chExt cx="139" cy="485"/>
            </a:xfrm>
          </p:grpSpPr>
          <p:sp>
            <p:nvSpPr>
              <p:cNvPr id="12333" name="Line 48"/>
              <p:cNvSpPr/>
              <p:nvPr/>
            </p:nvSpPr>
            <p:spPr>
              <a:xfrm>
                <a:off x="2736" y="2371"/>
                <a:ext cx="139" cy="0"/>
              </a:xfrm>
              <a:prstGeom prst="line">
                <a:avLst/>
              </a:prstGeom>
              <a:ln w="4127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34" name="Line 49"/>
              <p:cNvSpPr/>
              <p:nvPr/>
            </p:nvSpPr>
            <p:spPr>
              <a:xfrm>
                <a:off x="2736" y="2129"/>
                <a:ext cx="96" cy="0"/>
              </a:xfrm>
              <a:prstGeom prst="line">
                <a:avLst/>
              </a:prstGeom>
              <a:ln w="4127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35" name="Line 50"/>
              <p:cNvSpPr/>
              <p:nvPr/>
            </p:nvSpPr>
            <p:spPr>
              <a:xfrm>
                <a:off x="2736" y="1886"/>
                <a:ext cx="96" cy="0"/>
              </a:xfrm>
              <a:prstGeom prst="line">
                <a:avLst/>
              </a:prstGeom>
              <a:ln w="4127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2336" name="Group 51"/>
            <p:cNvGrpSpPr/>
            <p:nvPr/>
          </p:nvGrpSpPr>
          <p:grpSpPr>
            <a:xfrm>
              <a:off x="2471" y="720"/>
              <a:ext cx="364" cy="1773"/>
              <a:chOff x="2471" y="720"/>
              <a:chExt cx="364" cy="1773"/>
            </a:xfrm>
          </p:grpSpPr>
          <p:sp>
            <p:nvSpPr>
              <p:cNvPr id="12337" name="Text Box 52"/>
              <p:cNvSpPr txBox="1"/>
              <p:nvPr/>
            </p:nvSpPr>
            <p:spPr>
              <a:xfrm>
                <a:off x="2518" y="2205"/>
                <a:ext cx="240" cy="28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anchor="t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12338" name="Text Box 53"/>
              <p:cNvSpPr txBox="1"/>
              <p:nvPr/>
            </p:nvSpPr>
            <p:spPr>
              <a:xfrm>
                <a:off x="2496" y="1254"/>
                <a:ext cx="240" cy="28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anchor="t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6</a:t>
                </a:r>
              </a:p>
            </p:txBody>
          </p:sp>
          <p:grpSp>
            <p:nvGrpSpPr>
              <p:cNvPr id="12339" name="Group 54"/>
              <p:cNvGrpSpPr/>
              <p:nvPr/>
            </p:nvGrpSpPr>
            <p:grpSpPr>
              <a:xfrm>
                <a:off x="2739" y="914"/>
                <a:ext cx="96" cy="729"/>
                <a:chOff x="2736" y="1872"/>
                <a:chExt cx="96" cy="720"/>
              </a:xfrm>
            </p:grpSpPr>
            <p:sp>
              <p:nvSpPr>
                <p:cNvPr id="12340" name="Line 55"/>
                <p:cNvSpPr/>
                <p:nvPr/>
              </p:nvSpPr>
              <p:spPr>
                <a:xfrm>
                  <a:off x="2736" y="2592"/>
                  <a:ext cx="96" cy="0"/>
                </a:xfrm>
                <a:prstGeom prst="line">
                  <a:avLst/>
                </a:prstGeom>
                <a:ln w="4127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2341" name="Line 56"/>
                <p:cNvSpPr/>
                <p:nvPr/>
              </p:nvSpPr>
              <p:spPr>
                <a:xfrm>
                  <a:off x="2736" y="2352"/>
                  <a:ext cx="96" cy="0"/>
                </a:xfrm>
                <a:prstGeom prst="line">
                  <a:avLst/>
                </a:prstGeom>
                <a:ln w="4127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2342" name="Line 57"/>
                <p:cNvSpPr/>
                <p:nvPr/>
              </p:nvSpPr>
              <p:spPr>
                <a:xfrm>
                  <a:off x="2736" y="2112"/>
                  <a:ext cx="96" cy="0"/>
                </a:xfrm>
                <a:prstGeom prst="line">
                  <a:avLst/>
                </a:prstGeom>
                <a:ln w="4127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2343" name="Line 58"/>
                <p:cNvSpPr/>
                <p:nvPr/>
              </p:nvSpPr>
              <p:spPr>
                <a:xfrm>
                  <a:off x="2736" y="1872"/>
                  <a:ext cx="96" cy="0"/>
                </a:xfrm>
                <a:prstGeom prst="line">
                  <a:avLst/>
                </a:prstGeom>
                <a:ln w="4127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2344" name="Text Box 59"/>
              <p:cNvSpPr txBox="1"/>
              <p:nvPr/>
            </p:nvSpPr>
            <p:spPr>
              <a:xfrm>
                <a:off x="2496" y="1983"/>
                <a:ext cx="240" cy="28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anchor="t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12345" name="Text Box 60"/>
              <p:cNvSpPr txBox="1"/>
              <p:nvPr/>
            </p:nvSpPr>
            <p:spPr>
              <a:xfrm>
                <a:off x="2496" y="1740"/>
                <a:ext cx="240" cy="28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anchor="t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12346" name="Text Box 61"/>
              <p:cNvSpPr txBox="1"/>
              <p:nvPr/>
            </p:nvSpPr>
            <p:spPr>
              <a:xfrm>
                <a:off x="2496" y="1497"/>
                <a:ext cx="240" cy="28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anchor="t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12347" name="Text Box 62"/>
              <p:cNvSpPr txBox="1"/>
              <p:nvPr/>
            </p:nvSpPr>
            <p:spPr>
              <a:xfrm>
                <a:off x="2471" y="1011"/>
                <a:ext cx="240" cy="28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anchor="t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7</a:t>
                </a:r>
              </a:p>
            </p:txBody>
          </p:sp>
          <p:sp>
            <p:nvSpPr>
              <p:cNvPr id="12348" name="Text Box 63"/>
              <p:cNvSpPr txBox="1"/>
              <p:nvPr/>
            </p:nvSpPr>
            <p:spPr>
              <a:xfrm>
                <a:off x="2496" y="720"/>
                <a:ext cx="240" cy="28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anchor="t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8</a:t>
                </a:r>
              </a:p>
            </p:txBody>
          </p:sp>
        </p:grpSp>
      </p:grpSp>
      <p:grpSp>
        <p:nvGrpSpPr>
          <p:cNvPr id="15" name="Group 64"/>
          <p:cNvGrpSpPr/>
          <p:nvPr/>
        </p:nvGrpSpPr>
        <p:grpSpPr>
          <a:xfrm>
            <a:off x="9102090" y="1492885"/>
            <a:ext cx="1866900" cy="2400300"/>
            <a:chOff x="3960" y="624"/>
            <a:chExt cx="1176" cy="1512"/>
          </a:xfrm>
        </p:grpSpPr>
        <p:sp>
          <p:nvSpPr>
            <p:cNvPr id="12350" name="Rectangle 65"/>
            <p:cNvSpPr/>
            <p:nvPr/>
          </p:nvSpPr>
          <p:spPr>
            <a:xfrm>
              <a:off x="4320" y="912"/>
              <a:ext cx="816" cy="538"/>
            </a:xfrm>
            <a:prstGeom prst="rect">
              <a:avLst/>
            </a:prstGeom>
            <a:solidFill>
              <a:srgbClr val="00FF00">
                <a:alpha val="50194"/>
              </a:srgbClr>
            </a:solidFill>
            <a:ln w="2857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熊猫馆</a:t>
              </a:r>
            </a:p>
            <a:p>
              <a:pPr algn="ctr" eaLnBrk="0" hangingPunct="0">
                <a:spcBef>
                  <a:spcPct val="50000"/>
                </a:spcBef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  <p:sp>
          <p:nvSpPr>
            <p:cNvPr id="12351" name="Rectangle 66"/>
            <p:cNvSpPr/>
            <p:nvPr/>
          </p:nvSpPr>
          <p:spPr>
            <a:xfrm>
              <a:off x="3960" y="624"/>
              <a:ext cx="520" cy="15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5000" dirty="0">
                  <a:solidFill>
                    <a:srgbClr val="FF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</p:grpSp>
      <p:sp>
        <p:nvSpPr>
          <p:cNvPr id="61508" name="Line 68"/>
          <p:cNvSpPr/>
          <p:nvPr/>
        </p:nvSpPr>
        <p:spPr>
          <a:xfrm>
            <a:off x="10195878" y="1410335"/>
            <a:ext cx="0" cy="4724400"/>
          </a:xfrm>
          <a:prstGeom prst="line">
            <a:avLst/>
          </a:prstGeom>
          <a:ln w="2857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61509" name="Line 69"/>
          <p:cNvSpPr/>
          <p:nvPr/>
        </p:nvSpPr>
        <p:spPr>
          <a:xfrm>
            <a:off x="6765290" y="4291648"/>
            <a:ext cx="4648200" cy="0"/>
          </a:xfrm>
          <a:prstGeom prst="line">
            <a:avLst/>
          </a:prstGeom>
          <a:ln w="28575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2355" name="Text Box 71"/>
          <p:cNvSpPr txBox="1"/>
          <p:nvPr/>
        </p:nvSpPr>
        <p:spPr>
          <a:xfrm>
            <a:off x="503555" y="5200650"/>
            <a:ext cx="5005070" cy="953135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提示：由猴山和狮虎山的坐标确定原点位置和单位长度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6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0" grpId="0"/>
      <p:bldP spid="61461" grpId="0"/>
      <p:bldP spid="123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210" name="Text Box 18"/>
          <p:cNvSpPr txBox="1"/>
          <p:nvPr/>
        </p:nvSpPr>
        <p:spPr>
          <a:xfrm>
            <a:off x="461645" y="1129665"/>
            <a:ext cx="10550525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+mn-ea"/>
                <a:cs typeface="+mn-ea"/>
              </a:rPr>
              <a:t>思考：</a:t>
            </a:r>
            <a:r>
              <a:rPr lang="zh-CN" altLang="en-US" sz="3600" dirty="0">
                <a:latin typeface="+mn-ea"/>
                <a:cs typeface="+mn-ea"/>
              </a:rPr>
              <a:t> 我们知道，通过建立平面直角坐标系，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可以用坐标表示平面内点的位置</a:t>
            </a:r>
            <a:r>
              <a:rPr lang="zh-CN" altLang="en-US" sz="3600" dirty="0">
                <a:latin typeface="+mn-ea"/>
                <a:cs typeface="+mn-ea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+mn-ea"/>
                <a:cs typeface="+mn-ea"/>
              </a:rPr>
              <a:t>还有其他方法吗？</a:t>
            </a:r>
          </a:p>
        </p:txBody>
      </p:sp>
      <p:sp>
        <p:nvSpPr>
          <p:cNvPr id="13318" name="文本框 7"/>
          <p:cNvSpPr txBox="1"/>
          <p:nvPr/>
        </p:nvSpPr>
        <p:spPr>
          <a:xfrm>
            <a:off x="1955165" y="3820795"/>
            <a:ext cx="6126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用</a:t>
            </a: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方位角</a:t>
            </a:r>
            <a:r>
              <a:rPr lang="zh-CN" altLang="en-US" sz="36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和</a:t>
            </a: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距离</a:t>
            </a:r>
            <a:r>
              <a:rPr lang="zh-CN" altLang="en-US" sz="36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表示具体位置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337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5288" y="3429636"/>
            <a:ext cx="5230812" cy="2900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3" name="Text Box 23"/>
          <p:cNvSpPr txBox="1"/>
          <p:nvPr/>
        </p:nvSpPr>
        <p:spPr>
          <a:xfrm>
            <a:off x="8105776" y="3140711"/>
            <a:ext cx="492443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dirty="0">
                <a:solidFill>
                  <a:srgbClr val="F8081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北</a:t>
            </a:r>
          </a:p>
        </p:txBody>
      </p:sp>
      <p:grpSp>
        <p:nvGrpSpPr>
          <p:cNvPr id="13317" name="Group 28"/>
          <p:cNvGrpSpPr/>
          <p:nvPr/>
        </p:nvGrpSpPr>
        <p:grpSpPr>
          <a:xfrm>
            <a:off x="7027864" y="2813369"/>
            <a:ext cx="503237" cy="142875"/>
            <a:chOff x="0" y="0"/>
            <a:chExt cx="794" cy="226"/>
          </a:xfrm>
        </p:grpSpPr>
        <p:sp>
          <p:nvSpPr>
            <p:cNvPr id="14340" name="Line 29"/>
            <p:cNvSpPr/>
            <p:nvPr/>
          </p:nvSpPr>
          <p:spPr>
            <a:xfrm>
              <a:off x="0" y="191"/>
              <a:ext cx="794" cy="1"/>
            </a:xfrm>
            <a:prstGeom prst="line">
              <a:avLst/>
            </a:prstGeom>
            <a:ln w="508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41" name="Line 30"/>
            <p:cNvSpPr/>
            <p:nvPr/>
          </p:nvSpPr>
          <p:spPr>
            <a:xfrm flipV="1">
              <a:off x="1" y="0"/>
              <a:ext cx="1" cy="227"/>
            </a:xfrm>
            <a:prstGeom prst="line">
              <a:avLst/>
            </a:prstGeom>
            <a:ln w="508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42" name="Line 31"/>
            <p:cNvSpPr/>
            <p:nvPr/>
          </p:nvSpPr>
          <p:spPr>
            <a:xfrm flipV="1">
              <a:off x="753" y="0"/>
              <a:ext cx="1" cy="227"/>
            </a:xfrm>
            <a:prstGeom prst="line">
              <a:avLst/>
            </a:prstGeom>
            <a:ln w="508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321" name="Text Box 32"/>
          <p:cNvSpPr txBox="1"/>
          <p:nvPr/>
        </p:nvSpPr>
        <p:spPr>
          <a:xfrm>
            <a:off x="6881814" y="2995930"/>
            <a:ext cx="851515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 dirty="0">
                <a:latin typeface="Times New Roman" panose="02020603050405020304" charset="0"/>
                <a:ea typeface="宋体" panose="02010600030101010101" pitchFamily="2" charset="-122"/>
              </a:rPr>
              <a:t>5nmile</a:t>
            </a:r>
          </a:p>
        </p:txBody>
      </p:sp>
      <p:grpSp>
        <p:nvGrpSpPr>
          <p:cNvPr id="10" name="Group 33"/>
          <p:cNvGrpSpPr/>
          <p:nvPr/>
        </p:nvGrpSpPr>
        <p:grpSpPr>
          <a:xfrm>
            <a:off x="8478839" y="5115560"/>
            <a:ext cx="409575" cy="388938"/>
            <a:chOff x="0" y="0"/>
            <a:chExt cx="644" cy="613"/>
          </a:xfrm>
        </p:grpSpPr>
        <p:sp>
          <p:nvSpPr>
            <p:cNvPr id="14345" name="Line 34"/>
            <p:cNvSpPr/>
            <p:nvPr/>
          </p:nvSpPr>
          <p:spPr>
            <a:xfrm rot="-1860000" flipV="1">
              <a:off x="0" y="387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46" name="Line 35"/>
            <p:cNvSpPr/>
            <p:nvPr/>
          </p:nvSpPr>
          <p:spPr>
            <a:xfrm rot="-1860000" flipV="1">
              <a:off x="644" y="0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1" name="Group 36"/>
          <p:cNvGrpSpPr/>
          <p:nvPr/>
        </p:nvGrpSpPr>
        <p:grpSpPr>
          <a:xfrm>
            <a:off x="8478839" y="5106036"/>
            <a:ext cx="409575" cy="390525"/>
            <a:chOff x="0" y="0"/>
            <a:chExt cx="644" cy="613"/>
          </a:xfrm>
        </p:grpSpPr>
        <p:sp>
          <p:nvSpPr>
            <p:cNvPr id="14348" name="Line 37"/>
            <p:cNvSpPr/>
            <p:nvPr/>
          </p:nvSpPr>
          <p:spPr>
            <a:xfrm rot="-1860000" flipV="1">
              <a:off x="0" y="387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49" name="Line 38"/>
            <p:cNvSpPr/>
            <p:nvPr/>
          </p:nvSpPr>
          <p:spPr>
            <a:xfrm rot="-1860000" flipV="1">
              <a:off x="644" y="0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2" name="Group 39"/>
          <p:cNvGrpSpPr/>
          <p:nvPr/>
        </p:nvGrpSpPr>
        <p:grpSpPr>
          <a:xfrm>
            <a:off x="8901114" y="4883785"/>
            <a:ext cx="409575" cy="388938"/>
            <a:chOff x="0" y="0"/>
            <a:chExt cx="644" cy="613"/>
          </a:xfrm>
        </p:grpSpPr>
        <p:sp>
          <p:nvSpPr>
            <p:cNvPr id="14351" name="Line 40"/>
            <p:cNvSpPr/>
            <p:nvPr/>
          </p:nvSpPr>
          <p:spPr>
            <a:xfrm rot="-1860000" flipV="1">
              <a:off x="0" y="387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52" name="Line 41"/>
            <p:cNvSpPr/>
            <p:nvPr/>
          </p:nvSpPr>
          <p:spPr>
            <a:xfrm rot="-1860000" flipV="1">
              <a:off x="644" y="0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3" name="Group 42"/>
          <p:cNvGrpSpPr/>
          <p:nvPr/>
        </p:nvGrpSpPr>
        <p:grpSpPr>
          <a:xfrm>
            <a:off x="9307514" y="4637724"/>
            <a:ext cx="407987" cy="388937"/>
            <a:chOff x="0" y="0"/>
            <a:chExt cx="644" cy="613"/>
          </a:xfrm>
        </p:grpSpPr>
        <p:sp>
          <p:nvSpPr>
            <p:cNvPr id="14354" name="Line 43"/>
            <p:cNvSpPr/>
            <p:nvPr/>
          </p:nvSpPr>
          <p:spPr>
            <a:xfrm rot="-1860000" flipV="1">
              <a:off x="0" y="387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55" name="Line 44"/>
            <p:cNvSpPr/>
            <p:nvPr/>
          </p:nvSpPr>
          <p:spPr>
            <a:xfrm rot="-1860000" flipV="1">
              <a:off x="644" y="0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4" name="Group 45"/>
          <p:cNvGrpSpPr/>
          <p:nvPr/>
        </p:nvGrpSpPr>
        <p:grpSpPr>
          <a:xfrm>
            <a:off x="9723439" y="4405949"/>
            <a:ext cx="409575" cy="388937"/>
            <a:chOff x="0" y="0"/>
            <a:chExt cx="644" cy="613"/>
          </a:xfrm>
        </p:grpSpPr>
        <p:sp>
          <p:nvSpPr>
            <p:cNvPr id="14357" name="Line 46"/>
            <p:cNvSpPr/>
            <p:nvPr/>
          </p:nvSpPr>
          <p:spPr>
            <a:xfrm rot="-1860000" flipV="1">
              <a:off x="0" y="387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58" name="Line 47"/>
            <p:cNvSpPr/>
            <p:nvPr/>
          </p:nvSpPr>
          <p:spPr>
            <a:xfrm rot="-1860000" flipV="1">
              <a:off x="644" y="0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5" name="Group 48"/>
          <p:cNvGrpSpPr/>
          <p:nvPr/>
        </p:nvGrpSpPr>
        <p:grpSpPr>
          <a:xfrm>
            <a:off x="10137776" y="4174174"/>
            <a:ext cx="409575" cy="388937"/>
            <a:chOff x="0" y="0"/>
            <a:chExt cx="644" cy="613"/>
          </a:xfrm>
        </p:grpSpPr>
        <p:sp>
          <p:nvSpPr>
            <p:cNvPr id="14360" name="Line 49"/>
            <p:cNvSpPr/>
            <p:nvPr/>
          </p:nvSpPr>
          <p:spPr>
            <a:xfrm rot="-1860000" flipV="1">
              <a:off x="0" y="387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61" name="Line 50"/>
            <p:cNvSpPr/>
            <p:nvPr/>
          </p:nvSpPr>
          <p:spPr>
            <a:xfrm rot="-1860000" flipV="1">
              <a:off x="644" y="0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6" name="Group 51"/>
          <p:cNvGrpSpPr/>
          <p:nvPr/>
        </p:nvGrpSpPr>
        <p:grpSpPr>
          <a:xfrm>
            <a:off x="10560051" y="3958274"/>
            <a:ext cx="409575" cy="388937"/>
            <a:chOff x="0" y="0"/>
            <a:chExt cx="644" cy="613"/>
          </a:xfrm>
        </p:grpSpPr>
        <p:sp>
          <p:nvSpPr>
            <p:cNvPr id="14363" name="Line 52"/>
            <p:cNvSpPr/>
            <p:nvPr/>
          </p:nvSpPr>
          <p:spPr>
            <a:xfrm rot="-1860000" flipV="1">
              <a:off x="0" y="387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64" name="Line 53"/>
            <p:cNvSpPr/>
            <p:nvPr/>
          </p:nvSpPr>
          <p:spPr>
            <a:xfrm rot="-1860000" flipV="1">
              <a:off x="644" y="0"/>
              <a:ext cx="1" cy="227"/>
            </a:xfrm>
            <a:prstGeom prst="line">
              <a:avLst/>
            </a:prstGeom>
            <a:ln w="508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0294" name="Text Box 54"/>
          <p:cNvSpPr txBox="1"/>
          <p:nvPr/>
        </p:nvSpPr>
        <p:spPr>
          <a:xfrm>
            <a:off x="8097839" y="5064760"/>
            <a:ext cx="508473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 dirty="0">
                <a:solidFill>
                  <a:srgbClr val="F8081F"/>
                </a:solidFill>
                <a:latin typeface="Times New Roman" panose="02020603050405020304" charset="0"/>
                <a:ea typeface="Times New Roman" panose="02020603050405020304" charset="0"/>
              </a:rPr>
              <a:t>60°</a:t>
            </a:r>
          </a:p>
        </p:txBody>
      </p:sp>
      <p:pic>
        <p:nvPicPr>
          <p:cNvPr id="14366" name="Picture 20" descr="30c40e020f63f81f-c00171587126b6cf-021cdb483a6fab934480bf320a7042a3_i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45788" y="3572510"/>
            <a:ext cx="1071562" cy="706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67" name="Picture 21" descr="ac75323d6b6de243-a5e00022a0971b80-79bd21982add600dbc03dd0080bcd9e8"/>
          <p:cNvPicPr>
            <a:picLocks noChangeAspect="1"/>
          </p:cNvPicPr>
          <p:nvPr/>
        </p:nvPicPr>
        <p:blipFill>
          <a:blip r:embed="rId7"/>
          <a:srcRect t="40689" r="36497"/>
          <a:stretch>
            <a:fillRect/>
          </a:stretch>
        </p:blipFill>
        <p:spPr>
          <a:xfrm>
            <a:off x="7531101" y="5429885"/>
            <a:ext cx="1006475" cy="62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Line 24"/>
          <p:cNvSpPr/>
          <p:nvPr/>
        </p:nvSpPr>
        <p:spPr>
          <a:xfrm flipV="1">
            <a:off x="8107364" y="4077336"/>
            <a:ext cx="2867025" cy="1654175"/>
          </a:xfrm>
          <a:prstGeom prst="line">
            <a:avLst/>
          </a:prstGeom>
          <a:ln w="6350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66" name="Line 26"/>
          <p:cNvSpPr/>
          <p:nvPr/>
        </p:nvSpPr>
        <p:spPr>
          <a:xfrm>
            <a:off x="6810376" y="5748974"/>
            <a:ext cx="5184775" cy="1587"/>
          </a:xfrm>
          <a:prstGeom prst="line">
            <a:avLst/>
          </a:prstGeom>
          <a:ln w="50800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9" name="Line 27"/>
          <p:cNvSpPr/>
          <p:nvPr/>
        </p:nvSpPr>
        <p:spPr>
          <a:xfrm flipV="1">
            <a:off x="8107364" y="3331211"/>
            <a:ext cx="1587" cy="3095625"/>
          </a:xfrm>
          <a:prstGeom prst="line">
            <a:avLst/>
          </a:prstGeom>
          <a:ln w="50800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371" name="Text Box 18"/>
          <p:cNvSpPr txBox="1"/>
          <p:nvPr/>
        </p:nvSpPr>
        <p:spPr>
          <a:xfrm>
            <a:off x="759460" y="906780"/>
            <a:ext cx="11216640" cy="17703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+mn-ea"/>
                <a:cs typeface="+mn-ea"/>
              </a:rPr>
              <a:t>如图，一艘船在</a:t>
            </a:r>
            <a:r>
              <a:rPr lang="zh-CN" altLang="en-US" sz="2800" i="1" dirty="0">
                <a:latin typeface="+mn-ea"/>
                <a:cs typeface="+mn-ea"/>
              </a:rPr>
              <a:t>A</a:t>
            </a:r>
            <a:r>
              <a:rPr lang="zh-CN" altLang="en-US" sz="2800" dirty="0">
                <a:latin typeface="+mn-ea"/>
                <a:cs typeface="+mn-ea"/>
              </a:rPr>
              <a:t>处遇险后向相距35n mile位于</a:t>
            </a:r>
            <a:r>
              <a:rPr lang="zh-CN" altLang="en-US" sz="2800" i="1" dirty="0">
                <a:latin typeface="+mn-ea"/>
                <a:cs typeface="+mn-ea"/>
              </a:rPr>
              <a:t>B</a:t>
            </a:r>
            <a:r>
              <a:rPr lang="zh-CN" altLang="en-US" sz="2800" dirty="0">
                <a:latin typeface="+mn-ea"/>
                <a:cs typeface="+mn-ea"/>
              </a:rPr>
              <a:t>处的救生船报警，如何用方向和距离描述救生船相对于遇险船的位置？救生船接到报警后准备前往救援，如何用方向和距离描述遇险船相对于救生船的位置？</a:t>
            </a:r>
          </a:p>
        </p:txBody>
      </p:sp>
      <p:sp>
        <p:nvSpPr>
          <p:cNvPr id="14372" name="文本框 1"/>
          <p:cNvSpPr txBox="1"/>
          <p:nvPr/>
        </p:nvSpPr>
        <p:spPr>
          <a:xfrm>
            <a:off x="8129588" y="5731510"/>
            <a:ext cx="544512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A</a:t>
            </a:r>
          </a:p>
        </p:txBody>
      </p:sp>
      <p:sp>
        <p:nvSpPr>
          <p:cNvPr id="14373" name="文本框 2"/>
          <p:cNvSpPr txBox="1"/>
          <p:nvPr/>
        </p:nvSpPr>
        <p:spPr>
          <a:xfrm>
            <a:off x="11066463" y="3967798"/>
            <a:ext cx="544512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B</a:t>
            </a:r>
          </a:p>
        </p:txBody>
      </p:sp>
      <p:pic>
        <p:nvPicPr>
          <p:cNvPr id="10265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-1320000">
            <a:off x="8069263" y="5225099"/>
            <a:ext cx="392112" cy="458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82" name="Text Box 18"/>
          <p:cNvSpPr txBox="1"/>
          <p:nvPr/>
        </p:nvSpPr>
        <p:spPr>
          <a:xfrm>
            <a:off x="111760" y="2642235"/>
            <a:ext cx="651446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答：</a:t>
            </a:r>
            <a:r>
              <a:rPr lang="en-US" altLang="zh-CN" sz="2800" dirty="0">
                <a:latin typeface="黑体" panose="02010609060101010101" pitchFamily="2" charset="-122"/>
                <a:ea typeface="黑体" panose="02010609060101010101" pitchFamily="2" charset="-122"/>
              </a:rPr>
              <a:t>(1)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救生船在遇险船北偏东60°的方向上，与遇险船的距离是35n mile,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北偏东60°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35n mile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就可以确定救生船相对于遇险船的位置。</a:t>
            </a:r>
            <a:endParaRPr lang="en-US" altLang="zh-CN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2" charset="-122"/>
                <a:ea typeface="黑体" panose="02010609060101010101" pitchFamily="2" charset="-122"/>
              </a:rPr>
              <a:t>(2)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反过来，用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南偏西60°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35n mile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就可以确定遇险船相对于救生船的位置。</a:t>
            </a:r>
            <a:endParaRPr lang="en-US" altLang="zh-CN" sz="2800" dirty="0"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1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3" grpId="0" bldLvl="0"/>
      <p:bldP spid="10263" grpId="1" bldLvl="0"/>
      <p:bldP spid="13321" grpId="0"/>
      <p:bldP spid="10294" grpId="0" bldLvl="0"/>
      <p:bldP spid="10294" grpId="1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0050" name="内容占位符 130049"/>
          <p:cNvPicPr>
            <a:picLocks noGrp="1"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12285" y="2081082"/>
            <a:ext cx="763588" cy="528638"/>
          </a:xfrm>
          <a:prstGeom prst="rect">
            <a:avLst/>
          </a:prstGeom>
        </p:spPr>
      </p:pic>
      <p:graphicFrame>
        <p:nvGraphicFramePr>
          <p:cNvPr id="130051" name="表格 130050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674110" y="1195257"/>
          <a:ext cx="4999038" cy="2917825"/>
        </p:xfrm>
        <a:graphic>
          <a:graphicData uri="http://schemas.openxmlformats.org/drawingml/2006/table">
            <a:tbl>
              <a:tblPr/>
              <a:tblGrid>
                <a:gridCol w="463550"/>
                <a:gridCol w="579438"/>
                <a:gridCol w="485775"/>
                <a:gridCol w="463550"/>
                <a:gridCol w="588962"/>
                <a:gridCol w="460375"/>
                <a:gridCol w="473075"/>
                <a:gridCol w="500063"/>
                <a:gridCol w="498475"/>
                <a:gridCol w="485775"/>
              </a:tblGrid>
              <a:tr h="4794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Calibri" panose="020F0502020204030204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70" name="内容占位符 130247"/>
          <p:cNvPicPr>
            <a:picLocks noGrp="1"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12285" y="2079495"/>
            <a:ext cx="763588" cy="528637"/>
          </a:xfrm>
          <a:prstGeom prst="rect">
            <a:avLst/>
          </a:prstGeom>
        </p:spPr>
      </p:pic>
      <p:pic>
        <p:nvPicPr>
          <p:cNvPr id="130266" name="内容占位符 130265"/>
          <p:cNvPicPr>
            <a:picLocks noGrp="1"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10698" y="2079495"/>
            <a:ext cx="763587" cy="528637"/>
          </a:xfrm>
          <a:prstGeom prst="rect">
            <a:avLst/>
          </a:prstGeom>
        </p:spPr>
      </p:pic>
      <p:sp>
        <p:nvSpPr>
          <p:cNvPr id="12372" name="文本框 130249"/>
          <p:cNvSpPr txBox="1">
            <a:spLocks noChangeArrowheads="1"/>
          </p:cNvSpPr>
          <p:nvPr/>
        </p:nvSpPr>
        <p:spPr bwMode="auto">
          <a:xfrm>
            <a:off x="4427025" y="1688970"/>
            <a:ext cx="5327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</a:rPr>
              <a:t>-3   -2    -1        1    2    3    4    5   x</a:t>
            </a:r>
          </a:p>
        </p:txBody>
      </p:sp>
      <p:sp>
        <p:nvSpPr>
          <p:cNvPr id="12373" name="直接连接符 130250"/>
          <p:cNvSpPr>
            <a:spLocks noChangeShapeType="1"/>
          </p:cNvSpPr>
          <p:nvPr/>
        </p:nvSpPr>
        <p:spPr bwMode="auto">
          <a:xfrm>
            <a:off x="2986723" y="1688970"/>
            <a:ext cx="6408737" cy="15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74" name="直接连接符 130251"/>
          <p:cNvSpPr>
            <a:spLocks noChangeShapeType="1"/>
          </p:cNvSpPr>
          <p:nvPr/>
        </p:nvSpPr>
        <p:spPr bwMode="auto">
          <a:xfrm flipV="1">
            <a:off x="6226810" y="680907"/>
            <a:ext cx="0" cy="36718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75" name="文本框 130252"/>
          <p:cNvSpPr txBox="1">
            <a:spLocks noChangeArrowheads="1"/>
          </p:cNvSpPr>
          <p:nvPr/>
        </p:nvSpPr>
        <p:spPr bwMode="auto">
          <a:xfrm>
            <a:off x="6226810" y="536445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2376" name="文本框 130253"/>
          <p:cNvSpPr txBox="1">
            <a:spLocks noChangeArrowheads="1"/>
          </p:cNvSpPr>
          <p:nvPr/>
        </p:nvSpPr>
        <p:spPr bwMode="auto">
          <a:xfrm>
            <a:off x="5939473" y="1615945"/>
            <a:ext cx="2873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2377" name="文本框 130254"/>
          <p:cNvSpPr txBox="1">
            <a:spLocks noChangeArrowheads="1"/>
          </p:cNvSpPr>
          <p:nvPr/>
        </p:nvSpPr>
        <p:spPr bwMode="auto">
          <a:xfrm>
            <a:off x="6226810" y="1112707"/>
            <a:ext cx="287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378" name="文本框 130255"/>
          <p:cNvSpPr txBox="1">
            <a:spLocks noChangeArrowheads="1"/>
          </p:cNvSpPr>
          <p:nvPr/>
        </p:nvSpPr>
        <p:spPr bwMode="auto">
          <a:xfrm>
            <a:off x="6226810" y="2049332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-1</a:t>
            </a:r>
          </a:p>
        </p:txBody>
      </p:sp>
      <p:sp>
        <p:nvSpPr>
          <p:cNvPr id="12379" name="文本框 130256"/>
          <p:cNvSpPr txBox="1">
            <a:spLocks noChangeArrowheads="1"/>
          </p:cNvSpPr>
          <p:nvPr/>
        </p:nvSpPr>
        <p:spPr bwMode="auto">
          <a:xfrm>
            <a:off x="6226810" y="2527170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-2</a:t>
            </a:r>
          </a:p>
        </p:txBody>
      </p:sp>
      <p:sp>
        <p:nvSpPr>
          <p:cNvPr id="12380" name="文本框 130257"/>
          <p:cNvSpPr txBox="1">
            <a:spLocks noChangeArrowheads="1"/>
          </p:cNvSpPr>
          <p:nvPr/>
        </p:nvSpPr>
        <p:spPr bwMode="auto">
          <a:xfrm>
            <a:off x="6226810" y="3031995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-3</a:t>
            </a:r>
          </a:p>
        </p:txBody>
      </p:sp>
      <p:sp>
        <p:nvSpPr>
          <p:cNvPr id="12381" name="文本框 130258"/>
          <p:cNvSpPr txBox="1">
            <a:spLocks noChangeArrowheads="1"/>
          </p:cNvSpPr>
          <p:nvPr/>
        </p:nvSpPr>
        <p:spPr bwMode="auto">
          <a:xfrm>
            <a:off x="6226810" y="3463795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-4</a:t>
            </a:r>
          </a:p>
        </p:txBody>
      </p:sp>
      <p:sp>
        <p:nvSpPr>
          <p:cNvPr id="130260" name="文本框 130259"/>
          <p:cNvSpPr txBox="1"/>
          <p:nvPr/>
        </p:nvSpPr>
        <p:spPr>
          <a:xfrm>
            <a:off x="3777298" y="2768470"/>
            <a:ext cx="237648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A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（</a:t>
            </a:r>
            <a:r>
              <a:rPr lang="en-US" altLang="zh-CN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-3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，</a:t>
            </a:r>
            <a:r>
              <a:rPr lang="en-US" altLang="zh-CN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-2</a:t>
            </a:r>
            <a:r>
              <a:rPr lang="zh-CN" altLang="en-US" sz="24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）</a:t>
            </a:r>
            <a:endParaRPr lang="zh-CN" altLang="en-US" sz="24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383" name="文本框 130260"/>
          <p:cNvSpPr txBox="1">
            <a:spLocks noChangeArrowheads="1"/>
          </p:cNvSpPr>
          <p:nvPr/>
        </p:nvSpPr>
        <p:spPr bwMode="auto">
          <a:xfrm>
            <a:off x="3338804" y="4497529"/>
            <a:ext cx="19208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A(-3,-2)</a:t>
            </a:r>
          </a:p>
        </p:txBody>
      </p:sp>
      <p:sp>
        <p:nvSpPr>
          <p:cNvPr id="12384" name="直接连接符 130261"/>
          <p:cNvSpPr>
            <a:spLocks noChangeShapeType="1"/>
          </p:cNvSpPr>
          <p:nvPr/>
        </p:nvSpPr>
        <p:spPr bwMode="auto">
          <a:xfrm>
            <a:off x="5259679" y="4857892"/>
            <a:ext cx="3168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85" name="文本框 130262"/>
          <p:cNvSpPr txBox="1">
            <a:spLocks noChangeArrowheads="1"/>
          </p:cNvSpPr>
          <p:nvPr/>
        </p:nvSpPr>
        <p:spPr bwMode="auto">
          <a:xfrm>
            <a:off x="5399379" y="4353067"/>
            <a:ext cx="2884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向右平移</a:t>
            </a:r>
            <a:r>
              <a:rPr lang="en-US" altLang="zh-CN" sz="2800" dirty="0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个单位</a:t>
            </a:r>
          </a:p>
        </p:txBody>
      </p:sp>
      <p:sp>
        <p:nvSpPr>
          <p:cNvPr id="12386" name="文本框 130263"/>
          <p:cNvSpPr txBox="1">
            <a:spLocks noChangeArrowheads="1"/>
          </p:cNvSpPr>
          <p:nvPr/>
        </p:nvSpPr>
        <p:spPr bwMode="auto">
          <a:xfrm>
            <a:off x="8501354" y="4426092"/>
            <a:ext cx="5032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</a:p>
        </p:txBody>
      </p:sp>
      <p:sp>
        <p:nvSpPr>
          <p:cNvPr id="130267" name="文本框 130266"/>
          <p:cNvSpPr txBox="1"/>
          <p:nvPr/>
        </p:nvSpPr>
        <p:spPr>
          <a:xfrm>
            <a:off x="7000202" y="2696678"/>
            <a:ext cx="5222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B</a:t>
            </a:r>
            <a:endParaRPr lang="en-US" altLang="zh-CN" sz="28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0268" name="文本框 130267"/>
          <p:cNvSpPr txBox="1"/>
          <p:nvPr/>
        </p:nvSpPr>
        <p:spPr>
          <a:xfrm>
            <a:off x="8009873" y="2696678"/>
            <a:ext cx="5207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noProof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omic Sans MS" panose="030F0702030302020204" pitchFamily="66" charset="0"/>
                <a:cs typeface="+mn-ea"/>
              </a:rPr>
              <a:t>C</a:t>
            </a:r>
            <a:endParaRPr lang="en-US" altLang="zh-CN" sz="2800" noProof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391" name="文本框 130268"/>
          <p:cNvSpPr txBox="1">
            <a:spLocks noChangeArrowheads="1"/>
          </p:cNvSpPr>
          <p:nvPr/>
        </p:nvSpPr>
        <p:spPr bwMode="auto">
          <a:xfrm>
            <a:off x="3338360" y="5145229"/>
            <a:ext cx="2089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A(-3,-2)</a:t>
            </a:r>
          </a:p>
        </p:txBody>
      </p:sp>
      <p:sp>
        <p:nvSpPr>
          <p:cNvPr id="12392" name="文本框 130269"/>
          <p:cNvSpPr txBox="1">
            <a:spLocks noChangeArrowheads="1"/>
          </p:cNvSpPr>
          <p:nvPr/>
        </p:nvSpPr>
        <p:spPr bwMode="auto">
          <a:xfrm>
            <a:off x="5399379" y="5002354"/>
            <a:ext cx="28844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向右平移7个单位</a:t>
            </a:r>
          </a:p>
        </p:txBody>
      </p:sp>
      <p:sp>
        <p:nvSpPr>
          <p:cNvPr id="12393" name="直接连接符 130270"/>
          <p:cNvSpPr>
            <a:spLocks noChangeShapeType="1"/>
          </p:cNvSpPr>
          <p:nvPr/>
        </p:nvSpPr>
        <p:spPr bwMode="auto">
          <a:xfrm>
            <a:off x="5282522" y="5505592"/>
            <a:ext cx="3168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94" name="文本框 130271"/>
          <p:cNvSpPr txBox="1">
            <a:spLocks noChangeArrowheads="1"/>
          </p:cNvSpPr>
          <p:nvPr/>
        </p:nvSpPr>
        <p:spPr bwMode="auto">
          <a:xfrm>
            <a:off x="8499766" y="5145229"/>
            <a:ext cx="5032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</a:p>
        </p:txBody>
      </p:sp>
      <p:sp>
        <p:nvSpPr>
          <p:cNvPr id="130280" name="云形标注 130279"/>
          <p:cNvSpPr>
            <a:spLocks noChangeArrowheads="1"/>
          </p:cNvSpPr>
          <p:nvPr/>
        </p:nvSpPr>
        <p:spPr bwMode="auto">
          <a:xfrm flipH="1">
            <a:off x="9645015" y="1257487"/>
            <a:ext cx="2447925" cy="2232025"/>
          </a:xfrm>
          <a:prstGeom prst="cloudCallout">
            <a:avLst>
              <a:gd name="adj1" fmla="val 24007"/>
              <a:gd name="adj2" fmla="val 133405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 algn="ctr"/>
            <a:r>
              <a:rPr lang="zh-CN" altLang="en-US" sz="2400" b="1">
                <a:solidFill>
                  <a:srgbClr val="CC0000"/>
                </a:solidFill>
                <a:ea typeface="黑体" panose="02010609060101010101" pitchFamily="2" charset="-122"/>
              </a:rPr>
              <a:t>横坐标、纵坐标分别发生了什么变化</a:t>
            </a:r>
          </a:p>
        </p:txBody>
      </p:sp>
      <p:sp>
        <p:nvSpPr>
          <p:cNvPr id="12400" name="矩形 130280"/>
          <p:cNvSpPr>
            <a:spLocks noChangeArrowheads="1"/>
          </p:cNvSpPr>
          <p:nvPr/>
        </p:nvSpPr>
        <p:spPr bwMode="auto">
          <a:xfrm>
            <a:off x="4581366" y="2466051"/>
            <a:ext cx="350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130282" name="矩形 130281"/>
          <p:cNvSpPr>
            <a:spLocks noChangeArrowheads="1"/>
          </p:cNvSpPr>
          <p:nvPr/>
        </p:nvSpPr>
        <p:spPr bwMode="auto">
          <a:xfrm>
            <a:off x="7027639" y="2485895"/>
            <a:ext cx="350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130283" name="矩形 130282"/>
          <p:cNvSpPr>
            <a:spLocks noChangeArrowheads="1"/>
          </p:cNvSpPr>
          <p:nvPr/>
        </p:nvSpPr>
        <p:spPr bwMode="auto">
          <a:xfrm>
            <a:off x="8035723" y="2480660"/>
            <a:ext cx="350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37" name="Text Box 27"/>
          <p:cNvSpPr txBox="1"/>
          <p:nvPr/>
        </p:nvSpPr>
        <p:spPr>
          <a:xfrm>
            <a:off x="140970" y="1184275"/>
            <a:ext cx="3461385" cy="119888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  <a:latin typeface="+mn-ea"/>
              </a:rPr>
              <a:t>点在平面直角坐标系中的平移</a:t>
            </a: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8679947" y="4443553"/>
            <a:ext cx="170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en-US" altLang="zh-CN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2,-2</a:t>
            </a:r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8761979" y="5144483"/>
            <a:ext cx="170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en-US" altLang="zh-CN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4,-2</a:t>
            </a:r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</a:p>
        </p:txBody>
      </p: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8499766" y="5861803"/>
            <a:ext cx="19671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en-US" altLang="zh-CN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-3+a,-2</a:t>
            </a:r>
            <a:r>
              <a:rPr lang="zh-CN" altLang="en-US" sz="3200" dirty="0">
                <a:solidFill>
                  <a:srgbClr val="00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</a:p>
        </p:txBody>
      </p:sp>
      <p:grpSp>
        <p:nvGrpSpPr>
          <p:cNvPr id="40" name="组合 39"/>
          <p:cNvGrpSpPr/>
          <p:nvPr/>
        </p:nvGrpSpPr>
        <p:grpSpPr bwMode="auto">
          <a:xfrm>
            <a:off x="3337213" y="5720885"/>
            <a:ext cx="5114697" cy="1008380"/>
            <a:chOff x="0" y="22"/>
            <a:chExt cx="8053" cy="1588"/>
          </a:xfrm>
        </p:grpSpPr>
        <p:sp>
          <p:nvSpPr>
            <p:cNvPr id="41" name="文本框 133347"/>
            <p:cNvSpPr txBox="1">
              <a:spLocks noChangeArrowheads="1"/>
            </p:cNvSpPr>
            <p:nvPr/>
          </p:nvSpPr>
          <p:spPr bwMode="auto">
            <a:xfrm>
              <a:off x="0" y="245"/>
              <a:ext cx="2950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latin typeface="黑体" panose="02010609060101010101" pitchFamily="2" charset="-122"/>
                  <a:ea typeface="黑体" panose="02010609060101010101" pitchFamily="2" charset="-122"/>
                </a:rPr>
                <a:t>A(-3,-2)</a:t>
              </a:r>
            </a:p>
          </p:txBody>
        </p:sp>
        <p:sp>
          <p:nvSpPr>
            <p:cNvPr id="42" name="文本框 133348"/>
            <p:cNvSpPr txBox="1">
              <a:spLocks noChangeArrowheads="1"/>
            </p:cNvSpPr>
            <p:nvPr/>
          </p:nvSpPr>
          <p:spPr bwMode="auto">
            <a:xfrm>
              <a:off x="3176" y="22"/>
              <a:ext cx="4542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dirty="0">
                  <a:latin typeface="黑体" panose="02010609060101010101" pitchFamily="2" charset="-122"/>
                  <a:ea typeface="黑体" panose="02010609060101010101" pitchFamily="2" charset="-122"/>
                </a:rPr>
                <a:t>向右平移</a:t>
              </a:r>
              <a:r>
                <a:rPr lang="en-US" altLang="zh-CN" sz="2800" dirty="0">
                  <a:latin typeface="黑体" panose="02010609060101010101" pitchFamily="2" charset="-122"/>
                  <a:ea typeface="黑体" panose="02010609060101010101" pitchFamily="2" charset="-122"/>
                </a:rPr>
                <a:t>a</a:t>
              </a:r>
              <a:r>
                <a:rPr lang="zh-CN" altLang="en-US" sz="2800" dirty="0">
                  <a:latin typeface="黑体" panose="02010609060101010101" pitchFamily="2" charset="-122"/>
                  <a:ea typeface="黑体" panose="02010609060101010101" pitchFamily="2" charset="-122"/>
                </a:rPr>
                <a:t>个单位</a:t>
              </a:r>
            </a:p>
          </p:txBody>
        </p:sp>
        <p:sp>
          <p:nvSpPr>
            <p:cNvPr id="43" name="直接连接符 133349"/>
            <p:cNvSpPr>
              <a:spLocks noChangeShapeType="1"/>
            </p:cNvSpPr>
            <p:nvPr/>
          </p:nvSpPr>
          <p:spPr bwMode="auto">
            <a:xfrm>
              <a:off x="3063" y="816"/>
              <a:ext cx="499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文本框 133350"/>
            <p:cNvSpPr txBox="1">
              <a:spLocks noChangeArrowheads="1"/>
            </p:cNvSpPr>
            <p:nvPr/>
          </p:nvSpPr>
          <p:spPr bwMode="auto">
            <a:xfrm>
              <a:off x="4686" y="698"/>
              <a:ext cx="2685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dirty="0">
                  <a:latin typeface="黑体" panose="02010609060101010101" pitchFamily="2" charset="-122"/>
                  <a:ea typeface="黑体" panose="02010609060101010101" pitchFamily="2" charset="-122"/>
                </a:rPr>
                <a:t>a &gt;0</a:t>
              </a:r>
            </a:p>
          </p:txBody>
        </p:sp>
      </p:grpSp>
      <p:sp>
        <p:nvSpPr>
          <p:cNvPr id="3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46170" y="-431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69 -0.003796 L 0.203438 -0.004074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69 -0.003796 L 0.286250 -0.003889 " pathEditMode="relative" rAng="0" ptsTypes="">
                                      <p:cBhvr>
                                        <p:cTn id="46" dur="2000" fill="hold"/>
                                        <p:tgtEl>
                                          <p:spTgt spid="130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3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3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3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83" grpId="0"/>
      <p:bldP spid="12384" grpId="0" bldLvl="0" animBg="1"/>
      <p:bldP spid="12385" grpId="0"/>
      <p:bldP spid="12386" grpId="0"/>
      <p:bldP spid="130267" grpId="0" bldLvl="0"/>
      <p:bldP spid="130268" grpId="0" bldLvl="0"/>
      <p:bldP spid="12391" grpId="0"/>
      <p:bldP spid="12392" grpId="0"/>
      <p:bldP spid="12393" grpId="0" bldLvl="0" animBg="1"/>
      <p:bldP spid="12394" grpId="0"/>
      <p:bldP spid="130280" grpId="0" bldLvl="0" animBg="1"/>
      <p:bldP spid="130282" grpId="0"/>
      <p:bldP spid="130283" grpId="0"/>
      <p:bldP spid="38" grpId="0" bldLvl="0"/>
      <p:bldP spid="39" grpId="0" bldLvl="0"/>
      <p:bldP spid="45" grpId="0" bldLvl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590247e1-3c4a-469c-8cc6-22f0b1f742b8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573f4d6-e27a-495c-8ce2-e815201f1f9a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</TotalTime>
  <Words>1782</Words>
  <Application>Microsoft Office PowerPoint</Application>
  <PresentationFormat>自定义</PresentationFormat>
  <Paragraphs>316</Paragraphs>
  <Slides>20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491</cp:revision>
  <dcterms:created xsi:type="dcterms:W3CDTF">2017-03-29T03:26:00Z</dcterms:created>
  <dcterms:modified xsi:type="dcterms:W3CDTF">2020-04-24T02:37:58Z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